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27" r:id="rId2"/>
    <p:sldId id="328" r:id="rId3"/>
    <p:sldId id="322" r:id="rId4"/>
    <p:sldId id="326" r:id="rId5"/>
    <p:sldId id="314" r:id="rId6"/>
    <p:sldId id="258" r:id="rId7"/>
    <p:sldId id="262" r:id="rId8"/>
    <p:sldId id="288" r:id="rId9"/>
    <p:sldId id="287" r:id="rId10"/>
    <p:sldId id="261" r:id="rId11"/>
    <p:sldId id="264" r:id="rId12"/>
    <p:sldId id="265" r:id="rId13"/>
    <p:sldId id="307" r:id="rId14"/>
    <p:sldId id="308" r:id="rId15"/>
    <p:sldId id="309" r:id="rId16"/>
    <p:sldId id="329" r:id="rId17"/>
    <p:sldId id="310" r:id="rId18"/>
    <p:sldId id="311" r:id="rId19"/>
    <p:sldId id="312" r:id="rId20"/>
    <p:sldId id="289" r:id="rId21"/>
    <p:sldId id="290" r:id="rId22"/>
    <p:sldId id="270" r:id="rId23"/>
    <p:sldId id="291" r:id="rId24"/>
    <p:sldId id="292" r:id="rId25"/>
    <p:sldId id="318" r:id="rId26"/>
    <p:sldId id="330" r:id="rId27"/>
    <p:sldId id="319" r:id="rId28"/>
    <p:sldId id="315" r:id="rId29"/>
    <p:sldId id="332" r:id="rId30"/>
    <p:sldId id="331" r:id="rId31"/>
    <p:sldId id="323" r:id="rId32"/>
    <p:sldId id="313" r:id="rId33"/>
    <p:sldId id="276" r:id="rId34"/>
    <p:sldId id="295" r:id="rId35"/>
    <p:sldId id="297" r:id="rId36"/>
    <p:sldId id="298" r:id="rId37"/>
    <p:sldId id="299" r:id="rId38"/>
    <p:sldId id="300" r:id="rId39"/>
    <p:sldId id="301" r:id="rId40"/>
    <p:sldId id="296" r:id="rId41"/>
    <p:sldId id="293" r:id="rId42"/>
    <p:sldId id="316" r:id="rId43"/>
    <p:sldId id="302" r:id="rId44"/>
    <p:sldId id="321" r:id="rId45"/>
    <p:sldId id="325" r:id="rId46"/>
    <p:sldId id="324" r:id="rId47"/>
    <p:sldId id="279" r:id="rId48"/>
  </p:sldIdLst>
  <p:sldSz cx="11887200" cy="6858000"/>
  <p:notesSz cx="9144000" cy="6858000"/>
  <p:defaultTextStyle>
    <a:defPPr>
      <a:defRPr lang="en-US"/>
    </a:defPPr>
    <a:lvl1pPr algn="l" rtl="0" fontAlgn="base">
      <a:spcBef>
        <a:spcPct val="0"/>
      </a:spcBef>
      <a:spcAft>
        <a:spcPct val="0"/>
      </a:spcAft>
      <a:defRPr sz="3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3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3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9900"/>
    <a:srgbClr val="FFCCFF"/>
    <a:srgbClr val="006600"/>
    <a:srgbClr val="0000CC"/>
    <a:srgbClr val="FF0000"/>
    <a:srgbClr val="FF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512" y="-498"/>
      </p:cViewPr>
      <p:guideLst>
        <p:guide orient="horz" pos="2160"/>
        <p:guide pos="374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2343150" y="514350"/>
            <a:ext cx="44577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80BF1C7-70DA-4A50-ACEA-544F20887B56}" type="slidenum">
              <a:rPr lang="en-US"/>
              <a:pPr/>
              <a:t>‹#›</a:t>
            </a:fld>
            <a:endParaRPr lang="en-US"/>
          </a:p>
        </p:txBody>
      </p:sp>
    </p:spTree>
    <p:extLst>
      <p:ext uri="{BB962C8B-B14F-4D97-AF65-F5344CB8AC3E}">
        <p14:creationId xmlns:p14="http://schemas.microsoft.com/office/powerpoint/2010/main" val="4190487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E27A71EF-3A88-4143-9895-042489639917}" type="slidenum">
              <a:rPr lang="en-US" sz="1200"/>
              <a:pPr eaLnBrk="1" hangingPunct="1"/>
              <a:t>4</a:t>
            </a:fld>
            <a:endParaRPr lang="en-US" sz="1200"/>
          </a:p>
        </p:txBody>
      </p:sp>
      <p:sp>
        <p:nvSpPr>
          <p:cNvPr id="48131" name="Rectangle 2"/>
          <p:cNvSpPr>
            <a:spLocks noGrp="1" noRot="1" noChangeAspect="1" noChangeArrowheads="1" noTextEdit="1"/>
          </p:cNvSpPr>
          <p:nvPr>
            <p:ph type="sldImg"/>
          </p:nvPr>
        </p:nvSpPr>
        <p:spPr>
          <a:xfrm>
            <a:off x="2343150" y="514350"/>
            <a:ext cx="4457700" cy="2571750"/>
          </a:xfrm>
          <a:ln/>
        </p:spPr>
      </p:sp>
      <p:sp>
        <p:nvSpPr>
          <p:cNvPr id="48132"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83145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9F013871-0689-4706-9478-E469E3F9DBFD}" type="slidenum">
              <a:rPr lang="en-US" sz="1200"/>
              <a:pPr eaLnBrk="1" hangingPunct="1"/>
              <a:t>14</a:t>
            </a:fld>
            <a:endParaRPr lang="en-US" sz="1200"/>
          </a:p>
        </p:txBody>
      </p:sp>
      <p:sp>
        <p:nvSpPr>
          <p:cNvPr id="58371" name="Rectangle 2"/>
          <p:cNvSpPr>
            <a:spLocks noGrp="1" noRot="1" noChangeAspect="1" noChangeArrowheads="1" noTextEdit="1"/>
          </p:cNvSpPr>
          <p:nvPr>
            <p:ph type="sldImg"/>
          </p:nvPr>
        </p:nvSpPr>
        <p:spPr>
          <a:xfrm>
            <a:off x="2343150" y="514350"/>
            <a:ext cx="4457700" cy="257175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419714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ACEDC7D3-AF39-424A-9950-652058D7415F}" type="slidenum">
              <a:rPr lang="en-US" sz="1200"/>
              <a:pPr eaLnBrk="1" hangingPunct="1"/>
              <a:t>15</a:t>
            </a:fld>
            <a:endParaRPr lang="en-US" sz="1200"/>
          </a:p>
        </p:txBody>
      </p:sp>
      <p:sp>
        <p:nvSpPr>
          <p:cNvPr id="59395" name="Rectangle 2"/>
          <p:cNvSpPr>
            <a:spLocks noGrp="1" noRot="1" noChangeAspect="1" noChangeArrowheads="1" noTextEdit="1"/>
          </p:cNvSpPr>
          <p:nvPr>
            <p:ph type="sldImg"/>
          </p:nvPr>
        </p:nvSpPr>
        <p:spPr>
          <a:xfrm>
            <a:off x="2343150" y="514350"/>
            <a:ext cx="4457700" cy="25717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383903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ACEDC7D3-AF39-424A-9950-652058D7415F}" type="slidenum">
              <a:rPr lang="en-US" sz="1200"/>
              <a:pPr eaLnBrk="1" hangingPunct="1"/>
              <a:t>16</a:t>
            </a:fld>
            <a:endParaRPr lang="en-US" sz="1200"/>
          </a:p>
        </p:txBody>
      </p:sp>
      <p:sp>
        <p:nvSpPr>
          <p:cNvPr id="59395" name="Rectangle 2"/>
          <p:cNvSpPr>
            <a:spLocks noGrp="1" noRot="1" noChangeAspect="1" noChangeArrowheads="1" noTextEdit="1"/>
          </p:cNvSpPr>
          <p:nvPr>
            <p:ph type="sldImg"/>
          </p:nvPr>
        </p:nvSpPr>
        <p:spPr>
          <a:xfrm>
            <a:off x="2343150" y="514350"/>
            <a:ext cx="4457700" cy="25717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822197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5315F4A9-3254-48A7-AA5D-417A54EFB34E}" type="slidenum">
              <a:rPr lang="en-US" sz="1200"/>
              <a:pPr eaLnBrk="1" hangingPunct="1"/>
              <a:t>17</a:t>
            </a:fld>
            <a:endParaRPr lang="en-US" sz="1200"/>
          </a:p>
        </p:txBody>
      </p:sp>
      <p:sp>
        <p:nvSpPr>
          <p:cNvPr id="60419" name="Rectangle 2"/>
          <p:cNvSpPr>
            <a:spLocks noGrp="1" noRot="1" noChangeAspect="1" noChangeArrowheads="1" noTextEdit="1"/>
          </p:cNvSpPr>
          <p:nvPr>
            <p:ph type="sldImg"/>
          </p:nvPr>
        </p:nvSpPr>
        <p:spPr>
          <a:xfrm>
            <a:off x="2343150" y="514350"/>
            <a:ext cx="4457700" cy="257175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4117012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25C43423-F6FD-48C2-95AF-9813EC39348B}" type="slidenum">
              <a:rPr lang="en-US" sz="1200"/>
              <a:pPr eaLnBrk="1" hangingPunct="1"/>
              <a:t>18</a:t>
            </a:fld>
            <a:endParaRPr lang="en-US" sz="1200"/>
          </a:p>
        </p:txBody>
      </p:sp>
      <p:sp>
        <p:nvSpPr>
          <p:cNvPr id="61443" name="Rectangle 2"/>
          <p:cNvSpPr>
            <a:spLocks noGrp="1" noRot="1" noChangeAspect="1" noChangeArrowheads="1" noTextEdit="1"/>
          </p:cNvSpPr>
          <p:nvPr>
            <p:ph type="sldImg"/>
          </p:nvPr>
        </p:nvSpPr>
        <p:spPr>
          <a:xfrm>
            <a:off x="2343150" y="514350"/>
            <a:ext cx="4457700" cy="257175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442731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A1FAE7C8-B5B2-465A-AF07-DB15B0FEC3C8}" type="slidenum">
              <a:rPr lang="en-US" sz="1200"/>
              <a:pPr eaLnBrk="1" hangingPunct="1"/>
              <a:t>19</a:t>
            </a:fld>
            <a:endParaRPr lang="en-US" sz="1200"/>
          </a:p>
        </p:txBody>
      </p:sp>
      <p:sp>
        <p:nvSpPr>
          <p:cNvPr id="62467" name="Rectangle 2"/>
          <p:cNvSpPr>
            <a:spLocks noGrp="1" noRot="1" noChangeAspect="1" noChangeArrowheads="1" noTextEdit="1"/>
          </p:cNvSpPr>
          <p:nvPr>
            <p:ph type="sldImg"/>
          </p:nvPr>
        </p:nvSpPr>
        <p:spPr>
          <a:xfrm>
            <a:off x="2343150" y="514350"/>
            <a:ext cx="4457700" cy="25717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3674005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9F9118DD-80AB-49A0-B321-E40AF0AB51A4}" type="slidenum">
              <a:rPr lang="en-US" sz="1200"/>
              <a:pPr eaLnBrk="1" hangingPunct="1"/>
              <a:t>20</a:t>
            </a:fld>
            <a:endParaRPr lang="en-US" sz="1200"/>
          </a:p>
        </p:txBody>
      </p:sp>
      <p:sp>
        <p:nvSpPr>
          <p:cNvPr id="63491" name="Rectangle 2"/>
          <p:cNvSpPr>
            <a:spLocks noGrp="1" noRot="1" noChangeAspect="1" noChangeArrowheads="1" noTextEdit="1"/>
          </p:cNvSpPr>
          <p:nvPr>
            <p:ph type="sldImg"/>
          </p:nvPr>
        </p:nvSpPr>
        <p:spPr>
          <a:xfrm>
            <a:off x="2343150" y="514350"/>
            <a:ext cx="4457700" cy="25717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539918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921E2F39-6FB0-4FBC-8D87-B335DF2C6283}" type="slidenum">
              <a:rPr lang="en-US" sz="1200"/>
              <a:pPr eaLnBrk="1" hangingPunct="1"/>
              <a:t>21</a:t>
            </a:fld>
            <a:endParaRPr lang="en-US" sz="1200"/>
          </a:p>
        </p:txBody>
      </p:sp>
      <p:sp>
        <p:nvSpPr>
          <p:cNvPr id="64515" name="Rectangle 2"/>
          <p:cNvSpPr>
            <a:spLocks noGrp="1" noRot="1" noChangeAspect="1" noChangeArrowheads="1" noTextEdit="1"/>
          </p:cNvSpPr>
          <p:nvPr>
            <p:ph type="sldImg"/>
          </p:nvPr>
        </p:nvSpPr>
        <p:spPr>
          <a:xfrm>
            <a:off x="2343150" y="514350"/>
            <a:ext cx="4457700" cy="257175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607621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A6AFF3AB-790D-4764-BAA5-2761F77BD536}" type="slidenum">
              <a:rPr lang="en-US" sz="1200"/>
              <a:pPr eaLnBrk="1" hangingPunct="1"/>
              <a:t>22</a:t>
            </a:fld>
            <a:endParaRPr lang="en-US" sz="1200"/>
          </a:p>
        </p:txBody>
      </p:sp>
      <p:sp>
        <p:nvSpPr>
          <p:cNvPr id="65539" name="Rectangle 2"/>
          <p:cNvSpPr>
            <a:spLocks noGrp="1" noRot="1" noChangeAspect="1" noChangeArrowheads="1" noTextEdit="1"/>
          </p:cNvSpPr>
          <p:nvPr>
            <p:ph type="sldImg"/>
          </p:nvPr>
        </p:nvSpPr>
        <p:spPr>
          <a:xfrm>
            <a:off x="2343150" y="514350"/>
            <a:ext cx="4457700" cy="257175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3512419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20B787EF-9150-467C-9AE9-DECDDBD3F6AA}" type="slidenum">
              <a:rPr lang="en-US" sz="1200"/>
              <a:pPr eaLnBrk="1" hangingPunct="1"/>
              <a:t>23</a:t>
            </a:fld>
            <a:endParaRPr lang="en-US" sz="1200"/>
          </a:p>
        </p:txBody>
      </p:sp>
      <p:sp>
        <p:nvSpPr>
          <p:cNvPr id="66563" name="Rectangle 2"/>
          <p:cNvSpPr>
            <a:spLocks noGrp="1" noRot="1" noChangeAspect="1" noChangeArrowheads="1" noTextEdit="1"/>
          </p:cNvSpPr>
          <p:nvPr>
            <p:ph type="sldImg"/>
          </p:nvPr>
        </p:nvSpPr>
        <p:spPr>
          <a:xfrm>
            <a:off x="2343150" y="514350"/>
            <a:ext cx="4457700" cy="257175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60783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BACF51D5-B041-4BED-8C79-5F25B1A705F3}" type="slidenum">
              <a:rPr lang="en-US" sz="1200"/>
              <a:pPr eaLnBrk="1" hangingPunct="1"/>
              <a:t>6</a:t>
            </a:fld>
            <a:endParaRPr lang="en-US" sz="1200"/>
          </a:p>
        </p:txBody>
      </p:sp>
      <p:sp>
        <p:nvSpPr>
          <p:cNvPr id="50179" name="Rectangle 2"/>
          <p:cNvSpPr>
            <a:spLocks noGrp="1" noRot="1" noChangeAspect="1" noChangeArrowheads="1" noTextEdit="1"/>
          </p:cNvSpPr>
          <p:nvPr>
            <p:ph type="sldImg"/>
          </p:nvPr>
        </p:nvSpPr>
        <p:spPr>
          <a:xfrm>
            <a:off x="2343150" y="514350"/>
            <a:ext cx="4457700" cy="25717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032457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253B633E-7C7E-4059-B34B-FFE3A4C6F510}" type="slidenum">
              <a:rPr lang="en-US" sz="1200"/>
              <a:pPr eaLnBrk="1" hangingPunct="1"/>
              <a:t>24</a:t>
            </a:fld>
            <a:endParaRPr lang="en-US" sz="1200"/>
          </a:p>
        </p:txBody>
      </p:sp>
      <p:sp>
        <p:nvSpPr>
          <p:cNvPr id="67587" name="Rectangle 2"/>
          <p:cNvSpPr>
            <a:spLocks noGrp="1" noRot="1" noChangeAspect="1" noChangeArrowheads="1" noTextEdit="1"/>
          </p:cNvSpPr>
          <p:nvPr>
            <p:ph type="sldImg"/>
          </p:nvPr>
        </p:nvSpPr>
        <p:spPr>
          <a:xfrm>
            <a:off x="2343150" y="514350"/>
            <a:ext cx="4457700" cy="257175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915707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ECAB7A7D-25E2-4D0D-92F1-C485A9DCE9DC}" type="slidenum">
              <a:rPr lang="en-US" sz="1200"/>
              <a:pPr eaLnBrk="1" hangingPunct="1"/>
              <a:t>25</a:t>
            </a:fld>
            <a:endParaRPr lang="en-US" sz="1200"/>
          </a:p>
        </p:txBody>
      </p:sp>
      <p:sp>
        <p:nvSpPr>
          <p:cNvPr id="68611" name="Rectangle 2"/>
          <p:cNvSpPr>
            <a:spLocks noGrp="1" noRot="1" noChangeAspect="1" noChangeArrowheads="1" noTextEdit="1"/>
          </p:cNvSpPr>
          <p:nvPr>
            <p:ph type="sldImg"/>
          </p:nvPr>
        </p:nvSpPr>
        <p:spPr>
          <a:xfrm>
            <a:off x="2343150" y="514350"/>
            <a:ext cx="44577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490973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9B31739A-B671-4434-BA28-C7C09D13567E}" type="slidenum">
              <a:rPr lang="en-US" sz="1200"/>
              <a:pPr eaLnBrk="1" hangingPunct="1"/>
              <a:t>27</a:t>
            </a:fld>
            <a:endParaRPr lang="en-US" sz="1200"/>
          </a:p>
        </p:txBody>
      </p:sp>
      <p:sp>
        <p:nvSpPr>
          <p:cNvPr id="69635" name="Rectangle 2"/>
          <p:cNvSpPr>
            <a:spLocks noGrp="1" noRot="1" noChangeAspect="1" noChangeArrowheads="1" noTextEdit="1"/>
          </p:cNvSpPr>
          <p:nvPr>
            <p:ph type="sldImg"/>
          </p:nvPr>
        </p:nvSpPr>
        <p:spPr>
          <a:xfrm>
            <a:off x="2343150" y="514350"/>
            <a:ext cx="4457700" cy="257175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134138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FE06F6F8-AB32-4AAC-AFCA-48F3B4E29A6A}" type="slidenum">
              <a:rPr lang="en-US" sz="1200"/>
              <a:pPr eaLnBrk="1" hangingPunct="1"/>
              <a:t>32</a:t>
            </a:fld>
            <a:endParaRPr lang="en-US" sz="1200"/>
          </a:p>
        </p:txBody>
      </p:sp>
      <p:sp>
        <p:nvSpPr>
          <p:cNvPr id="70659" name="Rectangle 2"/>
          <p:cNvSpPr>
            <a:spLocks noGrp="1" noRot="1" noChangeAspect="1" noChangeArrowheads="1" noTextEdit="1"/>
          </p:cNvSpPr>
          <p:nvPr>
            <p:ph type="sldImg"/>
          </p:nvPr>
        </p:nvSpPr>
        <p:spPr>
          <a:xfrm>
            <a:off x="2343150" y="514350"/>
            <a:ext cx="4457700" cy="257175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41108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EB117D77-4681-47EC-928F-F304038BE221}" type="slidenum">
              <a:rPr lang="en-US" sz="1200"/>
              <a:pPr eaLnBrk="1" hangingPunct="1"/>
              <a:t>33</a:t>
            </a:fld>
            <a:endParaRPr lang="en-US" sz="1200"/>
          </a:p>
        </p:txBody>
      </p:sp>
      <p:sp>
        <p:nvSpPr>
          <p:cNvPr id="71683" name="Rectangle 2"/>
          <p:cNvSpPr>
            <a:spLocks noGrp="1" noRot="1" noChangeAspect="1" noChangeArrowheads="1" noTextEdit="1"/>
          </p:cNvSpPr>
          <p:nvPr>
            <p:ph type="sldImg"/>
          </p:nvPr>
        </p:nvSpPr>
        <p:spPr>
          <a:xfrm>
            <a:off x="2343150" y="514350"/>
            <a:ext cx="4457700" cy="2571750"/>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3536376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E4FDD9D5-4AC2-4699-9FE4-28275CE53775}" type="slidenum">
              <a:rPr lang="en-US" sz="1200"/>
              <a:pPr eaLnBrk="1" hangingPunct="1"/>
              <a:t>34</a:t>
            </a:fld>
            <a:endParaRPr lang="en-US" sz="1200"/>
          </a:p>
        </p:txBody>
      </p:sp>
      <p:sp>
        <p:nvSpPr>
          <p:cNvPr id="72707" name="Rectangle 2"/>
          <p:cNvSpPr>
            <a:spLocks noGrp="1" noRot="1" noChangeAspect="1" noChangeArrowheads="1" noTextEdit="1"/>
          </p:cNvSpPr>
          <p:nvPr>
            <p:ph type="sldImg"/>
          </p:nvPr>
        </p:nvSpPr>
        <p:spPr>
          <a:xfrm>
            <a:off x="2343150" y="514350"/>
            <a:ext cx="4457700" cy="2571750"/>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699297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F51C1094-ACC7-4CEF-BDB9-EC0651866ED1}" type="slidenum">
              <a:rPr lang="en-US" sz="1200"/>
              <a:pPr eaLnBrk="1" hangingPunct="1"/>
              <a:t>35</a:t>
            </a:fld>
            <a:endParaRPr lang="en-US" sz="1200"/>
          </a:p>
        </p:txBody>
      </p:sp>
      <p:sp>
        <p:nvSpPr>
          <p:cNvPr id="73731" name="Rectangle 2"/>
          <p:cNvSpPr>
            <a:spLocks noGrp="1" noRot="1" noChangeAspect="1" noChangeArrowheads="1" noTextEdit="1"/>
          </p:cNvSpPr>
          <p:nvPr>
            <p:ph type="sldImg"/>
          </p:nvPr>
        </p:nvSpPr>
        <p:spPr>
          <a:xfrm>
            <a:off x="2343150" y="514350"/>
            <a:ext cx="4457700" cy="257175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90870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9FE804C5-0191-4D2A-B409-DE407ED1A922}" type="slidenum">
              <a:rPr lang="en-US" sz="1200"/>
              <a:pPr eaLnBrk="1" hangingPunct="1"/>
              <a:t>36</a:t>
            </a:fld>
            <a:endParaRPr lang="en-US" sz="1200"/>
          </a:p>
        </p:txBody>
      </p:sp>
      <p:sp>
        <p:nvSpPr>
          <p:cNvPr id="74755" name="Rectangle 2"/>
          <p:cNvSpPr>
            <a:spLocks noGrp="1" noRot="1" noChangeAspect="1" noChangeArrowheads="1" noTextEdit="1"/>
          </p:cNvSpPr>
          <p:nvPr>
            <p:ph type="sldImg"/>
          </p:nvPr>
        </p:nvSpPr>
        <p:spPr>
          <a:xfrm>
            <a:off x="2343150" y="514350"/>
            <a:ext cx="4457700" cy="257175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174263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1BCC13F7-8F57-44DC-ADE0-75D0B3069DF9}" type="slidenum">
              <a:rPr lang="en-US" sz="1200"/>
              <a:pPr eaLnBrk="1" hangingPunct="1"/>
              <a:t>37</a:t>
            </a:fld>
            <a:endParaRPr lang="en-US" sz="1200"/>
          </a:p>
        </p:txBody>
      </p:sp>
      <p:sp>
        <p:nvSpPr>
          <p:cNvPr id="75779" name="Rectangle 2"/>
          <p:cNvSpPr>
            <a:spLocks noGrp="1" noRot="1" noChangeAspect="1" noChangeArrowheads="1" noTextEdit="1"/>
          </p:cNvSpPr>
          <p:nvPr>
            <p:ph type="sldImg"/>
          </p:nvPr>
        </p:nvSpPr>
        <p:spPr>
          <a:xfrm>
            <a:off x="2343150" y="514350"/>
            <a:ext cx="4457700" cy="25717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628056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4B829A76-6919-40A9-B55E-2612CB18D9B4}" type="slidenum">
              <a:rPr lang="en-US" sz="1200"/>
              <a:pPr eaLnBrk="1" hangingPunct="1"/>
              <a:t>38</a:t>
            </a:fld>
            <a:endParaRPr lang="en-US" sz="1200"/>
          </a:p>
        </p:txBody>
      </p:sp>
      <p:sp>
        <p:nvSpPr>
          <p:cNvPr id="76803" name="Rectangle 2"/>
          <p:cNvSpPr>
            <a:spLocks noGrp="1" noRot="1" noChangeAspect="1" noChangeArrowheads="1" noTextEdit="1"/>
          </p:cNvSpPr>
          <p:nvPr>
            <p:ph type="sldImg"/>
          </p:nvPr>
        </p:nvSpPr>
        <p:spPr>
          <a:xfrm>
            <a:off x="2343150" y="514350"/>
            <a:ext cx="4457700" cy="257175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55941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8F8DFCFD-541E-4930-92A5-0EA0A1D0452F}" type="slidenum">
              <a:rPr lang="en-US" sz="1200"/>
              <a:pPr eaLnBrk="1" hangingPunct="1"/>
              <a:t>7</a:t>
            </a:fld>
            <a:endParaRPr lang="en-US" sz="1200"/>
          </a:p>
        </p:txBody>
      </p:sp>
      <p:sp>
        <p:nvSpPr>
          <p:cNvPr id="51203" name="Rectangle 2"/>
          <p:cNvSpPr>
            <a:spLocks noGrp="1" noRot="1" noChangeAspect="1" noChangeArrowheads="1" noTextEdit="1"/>
          </p:cNvSpPr>
          <p:nvPr>
            <p:ph type="sldImg"/>
          </p:nvPr>
        </p:nvSpPr>
        <p:spPr>
          <a:xfrm>
            <a:off x="2343150" y="514350"/>
            <a:ext cx="4457700" cy="25717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995523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3C470B07-A98C-4D4B-831C-3212DB406918}" type="slidenum">
              <a:rPr lang="en-US" sz="1200"/>
              <a:pPr eaLnBrk="1" hangingPunct="1"/>
              <a:t>39</a:t>
            </a:fld>
            <a:endParaRPr lang="en-US" sz="1200"/>
          </a:p>
        </p:txBody>
      </p:sp>
      <p:sp>
        <p:nvSpPr>
          <p:cNvPr id="77827" name="Rectangle 2"/>
          <p:cNvSpPr>
            <a:spLocks noGrp="1" noRot="1" noChangeAspect="1" noChangeArrowheads="1" noTextEdit="1"/>
          </p:cNvSpPr>
          <p:nvPr>
            <p:ph type="sldImg"/>
          </p:nvPr>
        </p:nvSpPr>
        <p:spPr>
          <a:xfrm>
            <a:off x="2343150" y="514350"/>
            <a:ext cx="4457700" cy="257175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73995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21C7407B-1373-4A17-9089-412B969FA2A4}" type="slidenum">
              <a:rPr lang="en-US" sz="1200"/>
              <a:pPr eaLnBrk="1" hangingPunct="1"/>
              <a:t>40</a:t>
            </a:fld>
            <a:endParaRPr lang="en-US" sz="1200"/>
          </a:p>
        </p:txBody>
      </p:sp>
      <p:sp>
        <p:nvSpPr>
          <p:cNvPr id="78851" name="Rectangle 2"/>
          <p:cNvSpPr>
            <a:spLocks noGrp="1" noRot="1" noChangeAspect="1" noChangeArrowheads="1" noTextEdit="1"/>
          </p:cNvSpPr>
          <p:nvPr>
            <p:ph type="sldImg"/>
          </p:nvPr>
        </p:nvSpPr>
        <p:spPr>
          <a:xfrm>
            <a:off x="2343150" y="514350"/>
            <a:ext cx="4457700" cy="2571750"/>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3461983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4337B084-6074-47CA-9964-D7707E9059EF}" type="slidenum">
              <a:rPr lang="en-US" sz="1200"/>
              <a:pPr eaLnBrk="1" hangingPunct="1"/>
              <a:t>41</a:t>
            </a:fld>
            <a:endParaRPr lang="en-US" sz="1200"/>
          </a:p>
        </p:txBody>
      </p:sp>
      <p:sp>
        <p:nvSpPr>
          <p:cNvPr id="79875" name="Rectangle 2"/>
          <p:cNvSpPr>
            <a:spLocks noGrp="1" noRot="1" noChangeAspect="1" noChangeArrowheads="1" noTextEdit="1"/>
          </p:cNvSpPr>
          <p:nvPr>
            <p:ph type="sldImg"/>
          </p:nvPr>
        </p:nvSpPr>
        <p:spPr>
          <a:xfrm>
            <a:off x="2343150" y="514350"/>
            <a:ext cx="4457700" cy="257175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142257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51CFE609-DBB8-4F6B-A2CF-C4C70A6CFF91}" type="slidenum">
              <a:rPr lang="en-US" sz="1200"/>
              <a:pPr eaLnBrk="1" hangingPunct="1"/>
              <a:t>43</a:t>
            </a:fld>
            <a:endParaRPr lang="en-US" sz="1200"/>
          </a:p>
        </p:txBody>
      </p:sp>
      <p:sp>
        <p:nvSpPr>
          <p:cNvPr id="80899" name="Rectangle 2"/>
          <p:cNvSpPr>
            <a:spLocks noGrp="1" noRot="1" noChangeAspect="1" noChangeArrowheads="1" noTextEdit="1"/>
          </p:cNvSpPr>
          <p:nvPr>
            <p:ph type="sldImg"/>
          </p:nvPr>
        </p:nvSpPr>
        <p:spPr>
          <a:xfrm>
            <a:off x="2343150" y="514350"/>
            <a:ext cx="4457700" cy="2571750"/>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496781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1ABC1C10-022B-463F-99E9-A573C81473A8}" type="slidenum">
              <a:rPr lang="en-US" sz="1200"/>
              <a:pPr eaLnBrk="1" hangingPunct="1"/>
              <a:t>44</a:t>
            </a:fld>
            <a:endParaRPr lang="en-US" sz="1200"/>
          </a:p>
        </p:txBody>
      </p:sp>
      <p:sp>
        <p:nvSpPr>
          <p:cNvPr id="81923" name="Rectangle 2"/>
          <p:cNvSpPr>
            <a:spLocks noGrp="1" noRot="1" noChangeAspect="1" noChangeArrowheads="1" noTextEdit="1"/>
          </p:cNvSpPr>
          <p:nvPr>
            <p:ph type="sldImg"/>
          </p:nvPr>
        </p:nvSpPr>
        <p:spPr>
          <a:xfrm>
            <a:off x="2343150" y="514350"/>
            <a:ext cx="4457700" cy="257175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970431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F9579081-6A06-4026-B4D1-E3B6C05AB156}" type="slidenum">
              <a:rPr lang="en-US" sz="1200"/>
              <a:pPr eaLnBrk="1" hangingPunct="1"/>
              <a:t>45</a:t>
            </a:fld>
            <a:endParaRPr lang="en-US" sz="1200"/>
          </a:p>
        </p:txBody>
      </p:sp>
      <p:sp>
        <p:nvSpPr>
          <p:cNvPr id="82947" name="Rectangle 2"/>
          <p:cNvSpPr>
            <a:spLocks noGrp="1" noRot="1" noChangeAspect="1" noChangeArrowheads="1" noTextEdit="1"/>
          </p:cNvSpPr>
          <p:nvPr>
            <p:ph type="sldImg"/>
          </p:nvPr>
        </p:nvSpPr>
        <p:spPr>
          <a:xfrm>
            <a:off x="2343150" y="514350"/>
            <a:ext cx="4457700" cy="2571750"/>
          </a:xfrm>
          <a:ln/>
        </p:spPr>
      </p:sp>
      <p:sp>
        <p:nvSpPr>
          <p:cNvPr id="82948"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3440253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27C5C7F4-8BC9-4D71-A7F2-0A808965A577}" type="slidenum">
              <a:rPr lang="en-US" sz="1200"/>
              <a:pPr eaLnBrk="1" hangingPunct="1"/>
              <a:t>46</a:t>
            </a:fld>
            <a:endParaRPr lang="en-US" sz="1200"/>
          </a:p>
        </p:txBody>
      </p:sp>
      <p:sp>
        <p:nvSpPr>
          <p:cNvPr id="83971" name="Rectangle 2"/>
          <p:cNvSpPr>
            <a:spLocks noGrp="1" noRot="1" noChangeAspect="1" noChangeArrowheads="1" noTextEdit="1"/>
          </p:cNvSpPr>
          <p:nvPr>
            <p:ph type="sldImg"/>
          </p:nvPr>
        </p:nvSpPr>
        <p:spPr>
          <a:xfrm>
            <a:off x="2343150" y="514350"/>
            <a:ext cx="4457700" cy="257175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027331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E2AEC3DE-6407-4673-8CD4-F81C12CB22DB}" type="slidenum">
              <a:rPr lang="en-US" sz="1200"/>
              <a:pPr eaLnBrk="1" hangingPunct="1"/>
              <a:t>47</a:t>
            </a:fld>
            <a:endParaRPr lang="en-US" sz="1200"/>
          </a:p>
        </p:txBody>
      </p:sp>
      <p:sp>
        <p:nvSpPr>
          <p:cNvPr id="84995" name="Rectangle 2"/>
          <p:cNvSpPr>
            <a:spLocks noGrp="1" noRot="1" noChangeAspect="1" noChangeArrowheads="1" noTextEdit="1"/>
          </p:cNvSpPr>
          <p:nvPr>
            <p:ph type="sldImg"/>
          </p:nvPr>
        </p:nvSpPr>
        <p:spPr>
          <a:xfrm>
            <a:off x="2343150" y="514350"/>
            <a:ext cx="4457700" cy="257175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04874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94A5F753-9119-4443-9151-71D7252905A1}" type="slidenum">
              <a:rPr lang="en-US" sz="1200"/>
              <a:pPr eaLnBrk="1" hangingPunct="1"/>
              <a:t>8</a:t>
            </a:fld>
            <a:endParaRPr lang="en-US" sz="1200"/>
          </a:p>
        </p:txBody>
      </p:sp>
      <p:sp>
        <p:nvSpPr>
          <p:cNvPr id="52227" name="Rectangle 2"/>
          <p:cNvSpPr>
            <a:spLocks noGrp="1" noRot="1" noChangeAspect="1" noChangeArrowheads="1" noTextEdit="1"/>
          </p:cNvSpPr>
          <p:nvPr>
            <p:ph type="sldImg"/>
          </p:nvPr>
        </p:nvSpPr>
        <p:spPr>
          <a:xfrm>
            <a:off x="2343150" y="514350"/>
            <a:ext cx="4457700" cy="257175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72976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CDA3B855-9A59-45B1-A132-AB57DD5DD7E3}" type="slidenum">
              <a:rPr lang="en-US" sz="1200"/>
              <a:pPr eaLnBrk="1" hangingPunct="1"/>
              <a:t>9</a:t>
            </a:fld>
            <a:endParaRPr lang="en-US" sz="1200"/>
          </a:p>
        </p:txBody>
      </p:sp>
      <p:sp>
        <p:nvSpPr>
          <p:cNvPr id="53251" name="Rectangle 2"/>
          <p:cNvSpPr>
            <a:spLocks noGrp="1" noRot="1" noChangeAspect="1" noChangeArrowheads="1" noTextEdit="1"/>
          </p:cNvSpPr>
          <p:nvPr>
            <p:ph type="sldImg"/>
          </p:nvPr>
        </p:nvSpPr>
        <p:spPr>
          <a:xfrm>
            <a:off x="2343150" y="514350"/>
            <a:ext cx="4457700" cy="257175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3879715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C6E74944-D124-46BF-A11C-26C9CBC68DF9}" type="slidenum">
              <a:rPr lang="en-US" sz="1200"/>
              <a:pPr eaLnBrk="1" hangingPunct="1"/>
              <a:t>10</a:t>
            </a:fld>
            <a:endParaRPr lang="en-US" sz="1200"/>
          </a:p>
        </p:txBody>
      </p:sp>
      <p:sp>
        <p:nvSpPr>
          <p:cNvPr id="54275" name="Rectangle 2"/>
          <p:cNvSpPr>
            <a:spLocks noGrp="1" noRot="1" noChangeAspect="1" noChangeArrowheads="1" noTextEdit="1"/>
          </p:cNvSpPr>
          <p:nvPr>
            <p:ph type="sldImg"/>
          </p:nvPr>
        </p:nvSpPr>
        <p:spPr>
          <a:xfrm>
            <a:off x="2343150" y="514350"/>
            <a:ext cx="4457700" cy="257175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81835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940BDF68-105A-4DDD-9AEE-0A643BE61746}" type="slidenum">
              <a:rPr lang="en-US" sz="1200"/>
              <a:pPr eaLnBrk="1" hangingPunct="1"/>
              <a:t>11</a:t>
            </a:fld>
            <a:endParaRPr lang="en-US" sz="1200"/>
          </a:p>
        </p:txBody>
      </p:sp>
      <p:sp>
        <p:nvSpPr>
          <p:cNvPr id="55299" name="Rectangle 2"/>
          <p:cNvSpPr>
            <a:spLocks noGrp="1" noRot="1" noChangeAspect="1" noChangeArrowheads="1" noTextEdit="1"/>
          </p:cNvSpPr>
          <p:nvPr>
            <p:ph type="sldImg"/>
          </p:nvPr>
        </p:nvSpPr>
        <p:spPr>
          <a:xfrm>
            <a:off x="2343150" y="514350"/>
            <a:ext cx="4457700" cy="257175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06631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8A84DF95-A83B-42B6-8663-4313449F4D05}" type="slidenum">
              <a:rPr lang="en-US" sz="1200"/>
              <a:pPr eaLnBrk="1" hangingPunct="1"/>
              <a:t>12</a:t>
            </a:fld>
            <a:endParaRPr lang="en-US" sz="1200"/>
          </a:p>
        </p:txBody>
      </p:sp>
      <p:sp>
        <p:nvSpPr>
          <p:cNvPr id="56323" name="Rectangle 2"/>
          <p:cNvSpPr>
            <a:spLocks noGrp="1" noRot="1" noChangeAspect="1" noChangeArrowheads="1" noTextEdit="1"/>
          </p:cNvSpPr>
          <p:nvPr>
            <p:ph type="sldImg"/>
          </p:nvPr>
        </p:nvSpPr>
        <p:spPr>
          <a:xfrm>
            <a:off x="2343150" y="514350"/>
            <a:ext cx="4457700" cy="257175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1463591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EEBAFC7C-50EE-4A25-BB8F-F6294BB20420}" type="slidenum">
              <a:rPr lang="en-US" sz="1200"/>
              <a:pPr eaLnBrk="1" hangingPunct="1"/>
              <a:t>13</a:t>
            </a:fld>
            <a:endParaRPr lang="en-US" sz="1200"/>
          </a:p>
        </p:txBody>
      </p:sp>
      <p:sp>
        <p:nvSpPr>
          <p:cNvPr id="57347" name="Rectangle 2"/>
          <p:cNvSpPr>
            <a:spLocks noGrp="1" noRot="1" noChangeAspect="1" noChangeArrowheads="1" noTextEdit="1"/>
          </p:cNvSpPr>
          <p:nvPr>
            <p:ph type="sldImg"/>
          </p:nvPr>
        </p:nvSpPr>
        <p:spPr>
          <a:xfrm>
            <a:off x="2343150" y="514350"/>
            <a:ext cx="4457700" cy="257175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endParaRPr>
          </a:p>
        </p:txBody>
      </p:sp>
    </p:spTree>
    <p:extLst>
      <p:ext uri="{BB962C8B-B14F-4D97-AF65-F5344CB8AC3E}">
        <p14:creationId xmlns:p14="http://schemas.microsoft.com/office/powerpoint/2010/main" val="2944702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891540" y="2130426"/>
            <a:ext cx="1010412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783080" y="3886200"/>
            <a:ext cx="832104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smtClean="0"/>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2F46722-612C-4810-8C99-F40FFFE2BE1F}" type="slidenum">
              <a:rPr lang="en-US"/>
              <a:pPr/>
              <a:t>‹#›</a:t>
            </a:fld>
            <a:endParaRPr lang="en-US"/>
          </a:p>
        </p:txBody>
      </p:sp>
    </p:spTree>
    <p:extLst>
      <p:ext uri="{BB962C8B-B14F-4D97-AF65-F5344CB8AC3E}">
        <p14:creationId xmlns:p14="http://schemas.microsoft.com/office/powerpoint/2010/main" val="180855053"/>
      </p:ext>
    </p:extLst>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59A88B-0642-46E6-84A4-FEF3E940EECE}" type="slidenum">
              <a:rPr lang="en-US"/>
              <a:pPr/>
              <a:t>‹#›</a:t>
            </a:fld>
            <a:endParaRPr lang="en-US"/>
          </a:p>
        </p:txBody>
      </p:sp>
    </p:spTree>
    <p:extLst>
      <p:ext uri="{BB962C8B-B14F-4D97-AF65-F5344CB8AC3E}">
        <p14:creationId xmlns:p14="http://schemas.microsoft.com/office/powerpoint/2010/main" val="1767455070"/>
      </p:ext>
    </p:extLst>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618220" y="274639"/>
            <a:ext cx="267462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594360" y="274639"/>
            <a:ext cx="782574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D14DD86-2819-4D87-B9E5-EEE6AA611A1A}" type="slidenum">
              <a:rPr lang="en-US"/>
              <a:pPr/>
              <a:t>‹#›</a:t>
            </a:fld>
            <a:endParaRPr lang="en-US"/>
          </a:p>
        </p:txBody>
      </p:sp>
    </p:spTree>
    <p:extLst>
      <p:ext uri="{BB962C8B-B14F-4D97-AF65-F5344CB8AC3E}">
        <p14:creationId xmlns:p14="http://schemas.microsoft.com/office/powerpoint/2010/main" val="1590995600"/>
      </p:ext>
    </p:extLst>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46266E-948E-4B27-B8AD-3B3BC1757353}" type="slidenum">
              <a:rPr lang="en-US"/>
              <a:pPr/>
              <a:t>‹#›</a:t>
            </a:fld>
            <a:endParaRPr lang="en-US"/>
          </a:p>
        </p:txBody>
      </p:sp>
    </p:spTree>
    <p:extLst>
      <p:ext uri="{BB962C8B-B14F-4D97-AF65-F5344CB8AC3E}">
        <p14:creationId xmlns:p14="http://schemas.microsoft.com/office/powerpoint/2010/main" val="2235955577"/>
      </p:ext>
    </p:extLst>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39007" y="4406901"/>
            <a:ext cx="10104120" cy="1362075"/>
          </a:xfrm>
        </p:spPr>
        <p:txBody>
          <a:bodyPr anchor="t"/>
          <a:lstStyle>
            <a:lvl1pPr algn="l">
              <a:defRPr sz="40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39007" y="2906713"/>
            <a:ext cx="1010412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smtClean="0"/>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3A0FC6-E58E-4F09-BC2D-BCC02AA49BCE}" type="slidenum">
              <a:rPr lang="en-US"/>
              <a:pPr/>
              <a:t>‹#›</a:t>
            </a:fld>
            <a:endParaRPr lang="en-US"/>
          </a:p>
        </p:txBody>
      </p:sp>
    </p:spTree>
    <p:extLst>
      <p:ext uri="{BB962C8B-B14F-4D97-AF65-F5344CB8AC3E}">
        <p14:creationId xmlns:p14="http://schemas.microsoft.com/office/powerpoint/2010/main" val="3564988542"/>
      </p:ext>
    </p:extLst>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594360" y="1600201"/>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042660" y="1600201"/>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09767B-07F4-49BE-8239-538AC89AFF90}" type="slidenum">
              <a:rPr lang="en-US"/>
              <a:pPr/>
              <a:t>‹#›</a:t>
            </a:fld>
            <a:endParaRPr lang="en-US"/>
          </a:p>
        </p:txBody>
      </p:sp>
    </p:spTree>
    <p:extLst>
      <p:ext uri="{BB962C8B-B14F-4D97-AF65-F5344CB8AC3E}">
        <p14:creationId xmlns:p14="http://schemas.microsoft.com/office/powerpoint/2010/main" val="779259696"/>
      </p:ext>
    </p:extLst>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594360" y="1535113"/>
            <a:ext cx="52522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594360"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038533" y="1535113"/>
            <a:ext cx="52543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6038533" y="2174875"/>
            <a:ext cx="52543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784ACD2-37E3-47C5-ABE3-89FA325D1090}" type="slidenum">
              <a:rPr lang="en-US"/>
              <a:pPr/>
              <a:t>‹#›</a:t>
            </a:fld>
            <a:endParaRPr lang="en-US"/>
          </a:p>
        </p:txBody>
      </p:sp>
    </p:spTree>
    <p:extLst>
      <p:ext uri="{BB962C8B-B14F-4D97-AF65-F5344CB8AC3E}">
        <p14:creationId xmlns:p14="http://schemas.microsoft.com/office/powerpoint/2010/main" val="567559217"/>
      </p:ext>
    </p:extLst>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786FCB0-3B12-4AE1-8DCB-A2491484DAFD}" type="slidenum">
              <a:rPr lang="en-US"/>
              <a:pPr/>
              <a:t>‹#›</a:t>
            </a:fld>
            <a:endParaRPr lang="en-US"/>
          </a:p>
        </p:txBody>
      </p:sp>
    </p:spTree>
    <p:extLst>
      <p:ext uri="{BB962C8B-B14F-4D97-AF65-F5344CB8AC3E}">
        <p14:creationId xmlns:p14="http://schemas.microsoft.com/office/powerpoint/2010/main" val="2401518380"/>
      </p:ext>
    </p:extLst>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B1A03C0-3954-408C-BD33-C87EEA4ECE5C}" type="slidenum">
              <a:rPr lang="en-US"/>
              <a:pPr/>
              <a:t>‹#›</a:t>
            </a:fld>
            <a:endParaRPr lang="en-US"/>
          </a:p>
        </p:txBody>
      </p:sp>
    </p:spTree>
    <p:extLst>
      <p:ext uri="{BB962C8B-B14F-4D97-AF65-F5344CB8AC3E}">
        <p14:creationId xmlns:p14="http://schemas.microsoft.com/office/powerpoint/2010/main" val="2977654251"/>
      </p:ext>
    </p:extLst>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594361" y="273050"/>
            <a:ext cx="3910807" cy="1162050"/>
          </a:xfrm>
        </p:spPr>
        <p:txBody>
          <a:bodyPr anchor="b"/>
          <a:lstStyle>
            <a:lvl1pPr algn="l">
              <a:defRPr sz="2000" b="1"/>
            </a:lvl1pPr>
          </a:lstStyle>
          <a:p>
            <a:r>
              <a:rPr lang="vi-VN" smtClean="0"/>
              <a:t>Bấm &amp; sửa kiểu tiêu đề</a:t>
            </a:r>
            <a:endParaRPr lang="en-US"/>
          </a:p>
        </p:txBody>
      </p:sp>
      <p:sp>
        <p:nvSpPr>
          <p:cNvPr id="3" name="Nơi giữ chỗ cho Nội dung 2"/>
          <p:cNvSpPr>
            <a:spLocks noGrp="1"/>
          </p:cNvSpPr>
          <p:nvPr>
            <p:ph idx="1"/>
          </p:nvPr>
        </p:nvSpPr>
        <p:spPr>
          <a:xfrm>
            <a:off x="4647565" y="273051"/>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594361" y="1435101"/>
            <a:ext cx="39108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ED2F212-7317-4CA2-92C1-7010412D7941}" type="slidenum">
              <a:rPr lang="en-US"/>
              <a:pPr/>
              <a:t>‹#›</a:t>
            </a:fld>
            <a:endParaRPr lang="en-US"/>
          </a:p>
        </p:txBody>
      </p:sp>
    </p:spTree>
    <p:extLst>
      <p:ext uri="{BB962C8B-B14F-4D97-AF65-F5344CB8AC3E}">
        <p14:creationId xmlns:p14="http://schemas.microsoft.com/office/powerpoint/2010/main" val="2331206500"/>
      </p:ext>
    </p:extLst>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29974" y="4800600"/>
            <a:ext cx="7132320" cy="566738"/>
          </a:xfrm>
        </p:spPr>
        <p:txBody>
          <a:bodyPr anchor="b"/>
          <a:lstStyle>
            <a:lvl1pPr algn="l">
              <a:defRPr sz="20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29974" y="612775"/>
            <a:ext cx="71323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Nơi giữ chỗ cho Văn bản 3"/>
          <p:cNvSpPr>
            <a:spLocks noGrp="1"/>
          </p:cNvSpPr>
          <p:nvPr>
            <p:ph type="body" sz="half" idx="2"/>
          </p:nvPr>
        </p:nvSpPr>
        <p:spPr>
          <a:xfrm>
            <a:off x="2329974" y="5367338"/>
            <a:ext cx="7132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r>
              <a:rPr lang="en-US"/>
              <a:t>Nguyễn Thanh Lâm</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B3CEC20-8447-4B99-9FA2-F99D9B9AEBC4}" type="slidenum">
              <a:rPr lang="en-US"/>
              <a:pPr/>
              <a:t>‹#›</a:t>
            </a:fld>
            <a:endParaRPr lang="en-US"/>
          </a:p>
        </p:txBody>
      </p:sp>
    </p:spTree>
    <p:extLst>
      <p:ext uri="{BB962C8B-B14F-4D97-AF65-F5344CB8AC3E}">
        <p14:creationId xmlns:p14="http://schemas.microsoft.com/office/powerpoint/2010/main" val="1916915908"/>
      </p:ext>
    </p:extLst>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94360" y="274638"/>
            <a:ext cx="106984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594360" y="1600201"/>
            <a:ext cx="1069848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94360" y="6245225"/>
            <a:ext cx="277368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r>
              <a:rPr lang="en-US"/>
              <a:t>Nguyễn Thanh Lâm</a:t>
            </a:r>
          </a:p>
        </p:txBody>
      </p:sp>
      <p:sp>
        <p:nvSpPr>
          <p:cNvPr id="1029" name="Rectangle 5"/>
          <p:cNvSpPr>
            <a:spLocks noGrp="1" noChangeArrowheads="1"/>
          </p:cNvSpPr>
          <p:nvPr>
            <p:ph type="ftr" sz="quarter" idx="3"/>
          </p:nvPr>
        </p:nvSpPr>
        <p:spPr bwMode="auto">
          <a:xfrm>
            <a:off x="4061460" y="6245225"/>
            <a:ext cx="376428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519160" y="6245225"/>
            <a:ext cx="277368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273A5B2-8C2E-4106-B18E-10687867B00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cover dir="d"/>
  </p:transition>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png"/><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png"/><Relationship Id="rId5" Type="http://schemas.openxmlformats.org/officeDocument/2006/relationships/oleObject" Target="../embeddings/oleObject5.bin"/><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http://images.timnhanh.com/nhipsong/20070330/Image/bm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http://www2.vietbao.vn/images/vietnam2/khoa_hoc/20453173_images642293_BMa_1x.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http://vnexpress.net/Vietnam/Xa-hoi/Du-lich/2007/05/3B9F5C09/ImageView.jpg" TargetMode="Externa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4.wm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6.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6.png"/><Relationship Id="rId4" Type="http://schemas.openxmlformats.org/officeDocument/2006/relationships/oleObject" Target="../embeddings/oleObject6.bin"/><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7.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6.png"/><Relationship Id="rId4"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10.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6.png"/><Relationship Id="rId4" Type="http://schemas.openxmlformats.org/officeDocument/2006/relationships/oleObject" Target="../embeddings/oleObject1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images.vietnamnet.vn/dataimages/200710/original/images1423938_luNA.jp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http://images.vietnamnet.vn/dataimages/200710/original/images1423938_luNA.jpg" TargetMode="Externa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http://www.va21.org/pictures/20041130115313.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http://www.khuyennongvn.gov.vn/anh/rausach2.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hyperlink" Target="http://diendan.edu.net.vn/photos/baoso6/images/292694/original.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http://phanchautrinhdanang.com/BAIVO2006/BaoDanang2.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file:///E:\DIA%20LI%20TG%20L5\&#272;&#7882;A%20L&#205;%20-HKII-L5-%20GHI%20DIA%20CD\&#272;&#7882;A%205-%20CD1\3-KH&#205;%20H&#7852;U\lang-toi.mid"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30.gif"/><Relationship Id="rId2" Type="http://schemas.openxmlformats.org/officeDocument/2006/relationships/slideLayout" Target="../slideLayouts/slideLayout2.xml"/><Relationship Id="rId1" Type="http://schemas.openxmlformats.org/officeDocument/2006/relationships/audio" Target="file:///E:\DIA%20LI%20TG%20L5\&#272;&#7882;A%20L&#205;%20-HKII-L5-%20GHI%20DIA%20CD\&#272;&#7882;A%205-%20CD1\3-KH&#205;%20H&#7852;U\lang-toi.mid" TargetMode="External"/><Relationship Id="rId6" Type="http://schemas.openxmlformats.org/officeDocument/2006/relationships/image" Target="../media/image27.png"/><Relationship Id="rId5" Type="http://schemas.openxmlformats.org/officeDocument/2006/relationships/image" Target="../media/image29.gif"/><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3"/>
          <p:cNvSpPr txBox="1"/>
          <p:nvPr/>
        </p:nvSpPr>
        <p:spPr>
          <a:xfrm>
            <a:off x="1555571" y="1066800"/>
            <a:ext cx="8560235" cy="7863840"/>
          </a:xfrm>
          <a:prstGeom prst="rect">
            <a:avLst/>
          </a:prstGeom>
          <a:noFill/>
        </p:spPr>
        <p:txBody>
          <a:bodyPr spcFirstLastPara="1">
            <a:prstTxWarp prst="textArchUp">
              <a:avLst>
                <a:gd name="adj" fmla="val 11329067"/>
              </a:avLst>
            </a:prstTxWarp>
            <a:spAutoFit/>
          </a:bodyPr>
          <a:lstStyle/>
          <a:p>
            <a:pPr algn="ctr" fontAlgn="auto">
              <a:spcBef>
                <a:spcPts val="0"/>
              </a:spcBef>
              <a:spcAft>
                <a:spcPts val="0"/>
              </a:spcAft>
              <a:defRPr/>
            </a:pPr>
            <a:r>
              <a:rPr lang="en-US" sz="4600" b="1">
                <a:solidFill>
                  <a:srgbClr val="FF0000"/>
                </a:solidFill>
                <a:latin typeface="Arial" pitchFamily="34" charset="0"/>
                <a:cs typeface="Arial" pitchFamily="34" charset="0"/>
              </a:rPr>
              <a:t>ĐỊA  LÝ- </a:t>
            </a:r>
            <a:r>
              <a:rPr lang="en-US" sz="4600" b="1" smtClean="0">
                <a:solidFill>
                  <a:srgbClr val="FF0000"/>
                </a:solidFill>
                <a:latin typeface="Arial" pitchFamily="34" charset="0"/>
                <a:cs typeface="Arial" pitchFamily="34" charset="0"/>
              </a:rPr>
              <a:t>LỚP 5 - TUẦN 3 </a:t>
            </a:r>
            <a:endParaRPr lang="en-US" sz="4600" b="1">
              <a:solidFill>
                <a:srgbClr val="FF0000"/>
              </a:solidFill>
              <a:latin typeface="Arial" pitchFamily="34" charset="0"/>
              <a:cs typeface="Arial" pitchFamily="34" charset="0"/>
            </a:endParaRPr>
          </a:p>
        </p:txBody>
      </p:sp>
      <p:grpSp>
        <p:nvGrpSpPr>
          <p:cNvPr id="13" name="Nhóm 12"/>
          <p:cNvGrpSpPr/>
          <p:nvPr/>
        </p:nvGrpSpPr>
        <p:grpSpPr>
          <a:xfrm>
            <a:off x="0" y="19051"/>
            <a:ext cx="12115800" cy="6858000"/>
            <a:chOff x="1249363" y="0"/>
            <a:chExt cx="9571037" cy="7086600"/>
          </a:xfrm>
        </p:grpSpPr>
        <p:pic>
          <p:nvPicPr>
            <p:cNvPr id="14" name="Picture 4" descr="Buombay"/>
            <p:cNvPicPr>
              <a:picLocks noChangeAspect="1" noChangeArrowheads="1" noCrop="1"/>
            </p:cNvPicPr>
            <p:nvPr/>
          </p:nvPicPr>
          <p:blipFill>
            <a:blip r:embed="rId2"/>
            <a:srcRect/>
            <a:stretch>
              <a:fillRect/>
            </a:stretch>
          </p:blipFill>
          <p:spPr bwMode="auto">
            <a:xfrm flipV="1">
              <a:off x="1676400" y="0"/>
              <a:ext cx="9144000" cy="838200"/>
            </a:xfrm>
            <a:prstGeom prst="rect">
              <a:avLst/>
            </a:prstGeom>
            <a:noFill/>
            <a:ln w="9525">
              <a:noFill/>
              <a:miter lim="800000"/>
              <a:headEnd/>
              <a:tailEnd/>
            </a:ln>
          </p:spPr>
        </p:pic>
        <p:pic>
          <p:nvPicPr>
            <p:cNvPr id="15" name="Picture 4" descr="Buombay"/>
            <p:cNvPicPr>
              <a:picLocks noChangeAspect="1" noChangeArrowheads="1" noCrop="1"/>
            </p:cNvPicPr>
            <p:nvPr/>
          </p:nvPicPr>
          <p:blipFill>
            <a:blip r:embed="rId2"/>
            <a:srcRect/>
            <a:stretch>
              <a:fillRect/>
            </a:stretch>
          </p:blipFill>
          <p:spPr bwMode="auto">
            <a:xfrm rot="10800000" flipV="1">
              <a:off x="1371600" y="6019800"/>
              <a:ext cx="9144000" cy="838200"/>
            </a:xfrm>
            <a:prstGeom prst="rect">
              <a:avLst/>
            </a:prstGeom>
            <a:noFill/>
            <a:ln w="9525">
              <a:noFill/>
              <a:miter lim="800000"/>
              <a:headEnd/>
              <a:tailEnd/>
            </a:ln>
          </p:spPr>
        </p:pic>
        <p:pic>
          <p:nvPicPr>
            <p:cNvPr id="16" name="Picture 4" descr="Buombay"/>
            <p:cNvPicPr>
              <a:picLocks noChangeAspect="1" noChangeArrowheads="1" noCrop="1"/>
            </p:cNvPicPr>
            <p:nvPr/>
          </p:nvPicPr>
          <p:blipFill>
            <a:blip r:embed="rId2"/>
            <a:srcRect/>
            <a:stretch>
              <a:fillRect/>
            </a:stretch>
          </p:blipFill>
          <p:spPr bwMode="auto">
            <a:xfrm rot="16200000" flipV="1">
              <a:off x="-1828800" y="3200400"/>
              <a:ext cx="6858000" cy="457200"/>
            </a:xfrm>
            <a:prstGeom prst="rect">
              <a:avLst/>
            </a:prstGeom>
            <a:noFill/>
            <a:ln w="9525">
              <a:noFill/>
              <a:miter lim="800000"/>
              <a:headEnd/>
              <a:tailEnd/>
            </a:ln>
          </p:spPr>
        </p:pic>
        <p:pic>
          <p:nvPicPr>
            <p:cNvPr id="17" name="Picture 4" descr="Buombay"/>
            <p:cNvPicPr>
              <a:picLocks noChangeAspect="1" noChangeArrowheads="1" noCrop="1"/>
            </p:cNvPicPr>
            <p:nvPr/>
          </p:nvPicPr>
          <p:blipFill>
            <a:blip r:embed="rId2"/>
            <a:srcRect/>
            <a:stretch>
              <a:fillRect/>
            </a:stretch>
          </p:blipFill>
          <p:spPr bwMode="auto">
            <a:xfrm rot="5400000" flipV="1">
              <a:off x="6858000" y="3429000"/>
              <a:ext cx="6858000" cy="457200"/>
            </a:xfrm>
            <a:prstGeom prst="rect">
              <a:avLst/>
            </a:prstGeom>
            <a:noFill/>
            <a:ln w="9525">
              <a:noFill/>
              <a:miter lim="800000"/>
              <a:headEnd/>
              <a:tailEnd/>
            </a:ln>
          </p:spPr>
        </p:pic>
        <p:pic>
          <p:nvPicPr>
            <p:cNvPr id="18" name="Picture 4" descr="XMASCA~1"/>
            <p:cNvPicPr>
              <a:picLocks noChangeAspect="1" noChangeArrowheads="1" noCrop="1"/>
            </p:cNvPicPr>
            <p:nvPr/>
          </p:nvPicPr>
          <p:blipFill>
            <a:blip r:embed="rId3"/>
            <a:srcRect/>
            <a:stretch>
              <a:fillRect/>
            </a:stretch>
          </p:blipFill>
          <p:spPr bwMode="auto">
            <a:xfrm>
              <a:off x="5038726" y="5867400"/>
              <a:ext cx="1971675" cy="1143000"/>
            </a:xfrm>
            <a:prstGeom prst="rect">
              <a:avLst/>
            </a:prstGeom>
            <a:noFill/>
            <a:ln w="9525">
              <a:noFill/>
              <a:miter lim="800000"/>
              <a:headEnd/>
              <a:tailEnd/>
            </a:ln>
          </p:spPr>
        </p:pic>
        <p:pic>
          <p:nvPicPr>
            <p:cNvPr id="19" name="Picture 6" descr="F:\HINH ANH\HinhDong\Hoa\h14.gif"/>
            <p:cNvPicPr>
              <a:picLocks noChangeAspect="1" noChangeArrowheads="1" noCrop="1"/>
            </p:cNvPicPr>
            <p:nvPr/>
          </p:nvPicPr>
          <p:blipFill>
            <a:blip r:embed="rId4"/>
            <a:srcRect/>
            <a:stretch>
              <a:fillRect/>
            </a:stretch>
          </p:blipFill>
          <p:spPr bwMode="auto">
            <a:xfrm rot="-1069637">
              <a:off x="1249363" y="5661025"/>
              <a:ext cx="1135063" cy="1371600"/>
            </a:xfrm>
            <a:prstGeom prst="rect">
              <a:avLst/>
            </a:prstGeom>
            <a:noFill/>
            <a:ln w="9525">
              <a:noFill/>
              <a:miter lim="800000"/>
              <a:headEnd/>
              <a:tailEnd/>
            </a:ln>
          </p:spPr>
        </p:pic>
        <p:pic>
          <p:nvPicPr>
            <p:cNvPr id="20" name="Picture 6" descr="F:\HINH ANH\HinhDong\Hoa\h14.gif"/>
            <p:cNvPicPr>
              <a:picLocks noChangeAspect="1" noChangeArrowheads="1" noCrop="1"/>
            </p:cNvPicPr>
            <p:nvPr/>
          </p:nvPicPr>
          <p:blipFill>
            <a:blip r:embed="rId4"/>
            <a:srcRect/>
            <a:stretch>
              <a:fillRect/>
            </a:stretch>
          </p:blipFill>
          <p:spPr bwMode="auto">
            <a:xfrm rot="10020752">
              <a:off x="9512301" y="20638"/>
              <a:ext cx="1135063" cy="1371600"/>
            </a:xfrm>
            <a:prstGeom prst="rect">
              <a:avLst/>
            </a:prstGeom>
            <a:noFill/>
            <a:ln w="9525">
              <a:noFill/>
              <a:miter lim="800000"/>
              <a:headEnd/>
              <a:tailEnd/>
            </a:ln>
          </p:spPr>
        </p:pic>
        <p:pic>
          <p:nvPicPr>
            <p:cNvPr id="21" name="Picture 6" descr="F:\HINH ANH\HinhDong\Hoa\h14.gif"/>
            <p:cNvPicPr>
              <a:picLocks noChangeAspect="1" noChangeArrowheads="1" noCrop="1"/>
            </p:cNvPicPr>
            <p:nvPr/>
          </p:nvPicPr>
          <p:blipFill>
            <a:blip r:embed="rId4"/>
            <a:srcRect/>
            <a:stretch>
              <a:fillRect/>
            </a:stretch>
          </p:blipFill>
          <p:spPr bwMode="auto">
            <a:xfrm rot="-6619011">
              <a:off x="9321800" y="5692775"/>
              <a:ext cx="1136650" cy="1371600"/>
            </a:xfrm>
            <a:prstGeom prst="rect">
              <a:avLst/>
            </a:prstGeom>
            <a:noFill/>
            <a:ln w="9525">
              <a:noFill/>
              <a:miter lim="800000"/>
              <a:headEnd/>
              <a:tailEnd/>
            </a:ln>
          </p:spPr>
        </p:pic>
        <p:pic>
          <p:nvPicPr>
            <p:cNvPr id="22" name="Picture 6" descr="F:\HINH ANH\HinhDong\Hoa\h14.gif"/>
            <p:cNvPicPr>
              <a:picLocks noChangeAspect="1" noChangeArrowheads="1" noCrop="1"/>
            </p:cNvPicPr>
            <p:nvPr/>
          </p:nvPicPr>
          <p:blipFill>
            <a:blip r:embed="rId4"/>
            <a:srcRect/>
            <a:stretch>
              <a:fillRect/>
            </a:stretch>
          </p:blipFill>
          <p:spPr bwMode="auto">
            <a:xfrm rot="5164617">
              <a:off x="1459707" y="-26194"/>
              <a:ext cx="1135063" cy="1371601"/>
            </a:xfrm>
            <a:prstGeom prst="rect">
              <a:avLst/>
            </a:prstGeom>
            <a:noFill/>
            <a:ln w="9525">
              <a:noFill/>
              <a:miter lim="800000"/>
              <a:headEnd/>
              <a:tailEnd/>
            </a:ln>
          </p:spPr>
        </p:pic>
      </p:grpSp>
      <p:sp>
        <p:nvSpPr>
          <p:cNvPr id="23" name="Hộp_Văn_Bản 6"/>
          <p:cNvSpPr txBox="1">
            <a:spLocks noChangeArrowheads="1"/>
          </p:cNvSpPr>
          <p:nvPr/>
        </p:nvSpPr>
        <p:spPr bwMode="auto">
          <a:xfrm>
            <a:off x="604760" y="2674220"/>
            <a:ext cx="11125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6000" b="1" smtClean="0">
                <a:solidFill>
                  <a:srgbClr val="FF0000"/>
                </a:solidFill>
                <a:latin typeface="Times New Roman" panose="02020603050405020304" pitchFamily="18" charset="0"/>
                <a:cs typeface="Times New Roman" panose="02020603050405020304" pitchFamily="18" charset="0"/>
              </a:rPr>
              <a:t>Khí hậu</a:t>
            </a:r>
            <a:endParaRPr lang="en-US" sz="6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434458"/>
      </p:ext>
    </p:extLst>
  </p:cSld>
  <p:clrMapOvr>
    <a:masterClrMapping/>
  </p:clrMapOvr>
  <p:transition spd="med">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61" name="Rectangle 5"/>
          <p:cNvSpPr>
            <a:spLocks noChangeArrowheads="1"/>
          </p:cNvSpPr>
          <p:nvPr/>
        </p:nvSpPr>
        <p:spPr bwMode="auto">
          <a:xfrm>
            <a:off x="133350" y="151279"/>
            <a:ext cx="6437312" cy="2308324"/>
          </a:xfrm>
          <a:prstGeom prst="rect">
            <a:avLst/>
          </a:prstGeom>
          <a:solidFill>
            <a:srgbClr val="CCFF99"/>
          </a:solidFill>
          <a:ln w="9525">
            <a:noFill/>
            <a:miter lim="800000"/>
            <a:headEnd/>
            <a:tailEnd/>
          </a:ln>
          <a:effectLst/>
        </p:spPr>
        <p:txBody>
          <a:bodyPr wrap="square" anchor="ctr">
            <a:spAutoFit/>
          </a:bodyPr>
          <a:lstStyle/>
          <a:p>
            <a:r>
              <a:rPr lang="en-US" sz="2400" b="1" smtClean="0">
                <a:solidFill>
                  <a:srgbClr val="0000CC"/>
                </a:solidFill>
                <a:effectLst>
                  <a:outerShdw blurRad="38100" dist="38100" dir="2700000" algn="tl">
                    <a:srgbClr val="000000"/>
                  </a:outerShdw>
                </a:effectLst>
                <a:latin typeface="VNI-Helve" pitchFamily="2" charset="0"/>
              </a:rPr>
              <a:t> </a:t>
            </a:r>
            <a:r>
              <a:rPr lang="vi-VN" sz="4800" b="1"/>
              <a:t>Trình bày được đặc điểm của khí hậu của nước ta</a:t>
            </a:r>
            <a:r>
              <a:rPr lang="vi-VN" sz="4800" b="1" i="1"/>
              <a:t>.</a:t>
            </a:r>
            <a:r>
              <a:rPr lang="vi-VN" sz="4800" b="1"/>
              <a:t>  </a:t>
            </a:r>
          </a:p>
        </p:txBody>
      </p:sp>
      <p:sp>
        <p:nvSpPr>
          <p:cNvPr id="19458" name="Rectangle 2"/>
          <p:cNvSpPr>
            <a:spLocks noGrp="1" noChangeArrowheads="1"/>
          </p:cNvSpPr>
          <p:nvPr>
            <p:ph type="title"/>
          </p:nvPr>
        </p:nvSpPr>
        <p:spPr>
          <a:xfrm>
            <a:off x="152400" y="44539"/>
            <a:ext cx="6208712" cy="6858000"/>
          </a:xfrm>
          <a:solidFill>
            <a:schemeClr val="bg1"/>
          </a:solidFill>
        </p:spPr>
        <p:txBody>
          <a:bodyPr/>
          <a:lstStyle/>
          <a:p>
            <a:pPr algn="l" eaLnBrk="1" hangingPunct="1"/>
            <a:r>
              <a:rPr lang="en-US" sz="4000" b="1">
                <a:solidFill>
                  <a:srgbClr val="0000CC"/>
                </a:solidFill>
                <a:latin typeface="Times New Roman" panose="02020603050405020304" pitchFamily="18" charset="0"/>
              </a:rPr>
              <a:t>Khí hậu nước ta nói chung là nóng</a:t>
            </a:r>
            <a:r>
              <a:rPr lang="en-US" sz="4000" b="1">
                <a:latin typeface="Times New Roman" panose="02020603050405020304" pitchFamily="18" charset="0"/>
              </a:rPr>
              <a:t>, trừ những vùng núi cao thường mát mẻ quanh năm.</a:t>
            </a:r>
            <a:br>
              <a:rPr lang="en-US" sz="4000" b="1">
                <a:latin typeface="Times New Roman" panose="02020603050405020304" pitchFamily="18" charset="0"/>
              </a:rPr>
            </a:br>
            <a:r>
              <a:rPr lang="en-US" sz="4000" b="1">
                <a:latin typeface="Times New Roman" panose="02020603050405020304" pitchFamily="18" charset="0"/>
              </a:rPr>
              <a:t>- </a:t>
            </a:r>
            <a:r>
              <a:rPr lang="en-US" sz="4000" b="1">
                <a:solidFill>
                  <a:schemeClr val="accent2"/>
                </a:solidFill>
                <a:latin typeface="Times New Roman" panose="02020603050405020304" pitchFamily="18" charset="0"/>
              </a:rPr>
              <a:t>Gió và mưa ở nước ta thay đổi theo mùa.</a:t>
            </a:r>
            <a:br>
              <a:rPr lang="en-US" sz="4000" b="1">
                <a:solidFill>
                  <a:schemeClr val="accent2"/>
                </a:solidFill>
                <a:latin typeface="Times New Roman" panose="02020603050405020304" pitchFamily="18" charset="0"/>
              </a:rPr>
            </a:br>
            <a:r>
              <a:rPr lang="en-US" sz="4000" b="1">
                <a:latin typeface="Times New Roman" panose="02020603050405020304" pitchFamily="18" charset="0"/>
              </a:rPr>
              <a:t>- </a:t>
            </a:r>
            <a:r>
              <a:rPr lang="en-US" sz="4000" b="1">
                <a:solidFill>
                  <a:srgbClr val="990033"/>
                </a:solidFill>
                <a:latin typeface="Times New Roman" panose="02020603050405020304" pitchFamily="18" charset="0"/>
              </a:rPr>
              <a:t>Trong một năm có hai mùa gió chính</a:t>
            </a:r>
            <a:r>
              <a:rPr lang="en-US" sz="4000" b="1">
                <a:latin typeface="Times New Roman" panose="02020603050405020304" pitchFamily="18" charset="0"/>
              </a:rPr>
              <a:t>: </a:t>
            </a:r>
            <a:r>
              <a:rPr lang="en-US" sz="4000" b="1">
                <a:solidFill>
                  <a:srgbClr val="FF0000"/>
                </a:solidFill>
                <a:latin typeface="Times New Roman" panose="02020603050405020304" pitchFamily="18" charset="0"/>
              </a:rPr>
              <a:t>một mùa có gió đông bắc</a:t>
            </a:r>
            <a:r>
              <a:rPr lang="en-US" sz="4000" b="1">
                <a:latin typeface="Times New Roman" panose="02020603050405020304" pitchFamily="18" charset="0"/>
              </a:rPr>
              <a:t>, còn </a:t>
            </a:r>
            <a:r>
              <a:rPr lang="en-US" sz="4000" b="1">
                <a:solidFill>
                  <a:srgbClr val="0000CC"/>
                </a:solidFill>
                <a:latin typeface="Times New Roman" panose="02020603050405020304" pitchFamily="18" charset="0"/>
              </a:rPr>
              <a:t>mùa kia là gió tây nam hoặc đông nam.</a:t>
            </a:r>
          </a:p>
        </p:txBody>
      </p:sp>
      <p:pic>
        <p:nvPicPr>
          <p:cNvPr id="19459" name="Picture 3" descr="Luoc do khi hau Viet Nam"/>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400800" y="44539"/>
            <a:ext cx="5294312" cy="68580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4" descr="Luoc do khi hau Viet Nam"/>
          <p:cNvPicPr>
            <a:picLocks noGrp="1" noChangeAspect="1" noChangeArrowheads="1"/>
          </p:cNvPicPr>
          <p:nvPr>
            <p:ph type="body" idx="1"/>
          </p:nvPr>
        </p:nvPicPr>
        <p:blipFill>
          <a:blip r:embed="rId3">
            <a:lum contrast="12000"/>
            <a:extLst>
              <a:ext uri="{28A0092B-C50C-407E-A947-70E740481C1C}">
                <a14:useLocalDpi xmlns:a14="http://schemas.microsoft.com/office/drawing/2010/main" val="0"/>
              </a:ext>
            </a:extLst>
          </a:blip>
          <a:srcRect t="48825" r="62926" b="29288"/>
          <a:stretch>
            <a:fillRect/>
          </a:stretch>
        </p:blipFill>
        <p:spPr>
          <a:xfrm>
            <a:off x="6437312" y="3397340"/>
            <a:ext cx="1905000" cy="1457325"/>
          </a:xfrm>
          <a:noFill/>
          <a:ln w="38100">
            <a:solidFill>
              <a:schemeClr val="hlink"/>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fade">
                                      <p:cBhvr>
                                        <p:cTn id="14" dur="770" decel="100000"/>
                                        <p:tgtEl>
                                          <p:spTgt spid="19459"/>
                                        </p:tgtEl>
                                      </p:cBhvr>
                                    </p:animEffect>
                                    <p:animScale>
                                      <p:cBhvr>
                                        <p:cTn id="15" dur="770" decel="100000"/>
                                        <p:tgtEl>
                                          <p:spTgt spid="19459"/>
                                        </p:tgtEl>
                                      </p:cBhvr>
                                      <p:from x="10000" y="10000"/>
                                      <p:to x="200000" y="450000"/>
                                    </p:animScale>
                                    <p:animScale>
                                      <p:cBhvr>
                                        <p:cTn id="16" dur="1230" accel="100000" fill="hold">
                                          <p:stCondLst>
                                            <p:cond delay="770"/>
                                          </p:stCondLst>
                                        </p:cTn>
                                        <p:tgtEl>
                                          <p:spTgt spid="19459"/>
                                        </p:tgtEl>
                                      </p:cBhvr>
                                      <p:from x="200000" y="450000"/>
                                      <p:to x="100000" y="100000"/>
                                    </p:animScale>
                                    <p:set>
                                      <p:cBhvr>
                                        <p:cTn id="17" dur="770" fill="hold"/>
                                        <p:tgtEl>
                                          <p:spTgt spid="19459"/>
                                        </p:tgtEl>
                                        <p:attrNameLst>
                                          <p:attrName>ppt_x</p:attrName>
                                        </p:attrNameLst>
                                      </p:cBhvr>
                                      <p:to>
                                        <p:strVal val="(0.5)"/>
                                      </p:to>
                                    </p:set>
                                    <p:anim from="(0.5)" to="(#ppt_x)" calcmode="lin" valueType="num">
                                      <p:cBhvr>
                                        <p:cTn id="18" dur="1230" accel="100000" fill="hold">
                                          <p:stCondLst>
                                            <p:cond delay="770"/>
                                          </p:stCondLst>
                                        </p:cTn>
                                        <p:tgtEl>
                                          <p:spTgt spid="19459"/>
                                        </p:tgtEl>
                                        <p:attrNameLst>
                                          <p:attrName>ppt_x</p:attrName>
                                        </p:attrNameLst>
                                      </p:cBhvr>
                                    </p:anim>
                                    <p:set>
                                      <p:cBhvr>
                                        <p:cTn id="19" dur="770" fill="hold"/>
                                        <p:tgtEl>
                                          <p:spTgt spid="19459"/>
                                        </p:tgtEl>
                                        <p:attrNameLst>
                                          <p:attrName>ppt_y</p:attrName>
                                        </p:attrNameLst>
                                      </p:cBhvr>
                                      <p:to>
                                        <p:strVal val="(#ppt_y+0.4)"/>
                                      </p:to>
                                    </p:set>
                                    <p:anim from="(#ppt_y+0.4)" to="(#ppt_y)" calcmode="lin" valueType="num">
                                      <p:cBhvr>
                                        <p:cTn id="20" dur="1230" accel="100000" fill="hold">
                                          <p:stCondLst>
                                            <p:cond delay="770"/>
                                          </p:stCondLst>
                                        </p:cTn>
                                        <p:tgtEl>
                                          <p:spTgt spid="19459"/>
                                        </p:tgtEl>
                                        <p:attrNameLst>
                                          <p:attrName>ppt_y</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anim calcmode="lin" valueType="num">
                                      <p:cBhvr>
                                        <p:cTn id="25" dur="2000" fill="hold"/>
                                        <p:tgtEl>
                                          <p:spTgt spid="19460"/>
                                        </p:tgtEl>
                                        <p:attrNameLst>
                                          <p:attrName>ppt_w</p:attrName>
                                        </p:attrNameLst>
                                      </p:cBhvr>
                                      <p:tavLst>
                                        <p:tav tm="0">
                                          <p:val>
                                            <p:fltVal val="0"/>
                                          </p:val>
                                        </p:tav>
                                        <p:tav tm="100000">
                                          <p:val>
                                            <p:strVal val="#ppt_w"/>
                                          </p:val>
                                        </p:tav>
                                      </p:tavLst>
                                    </p:anim>
                                    <p:anim calcmode="lin" valueType="num">
                                      <p:cBhvr>
                                        <p:cTn id="26" dur="2000" fill="hold"/>
                                        <p:tgtEl>
                                          <p:spTgt spid="19460"/>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19460"/>
                                        </p:tgtEl>
                                      </p:cBhvr>
                                      <p:by x="400000" y="4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9460"/>
                                        </p:tgtEl>
                                      </p:cBhvr>
                                    </p:animEffect>
                                    <p:set>
                                      <p:cBhvr>
                                        <p:cTn id="35" dur="1" fill="hold">
                                          <p:stCondLst>
                                            <p:cond delay="499"/>
                                          </p:stCondLst>
                                        </p:cTn>
                                        <p:tgtEl>
                                          <p:spTgt spid="1946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9458"/>
                                        </p:tgtEl>
                                        <p:attrNameLst>
                                          <p:attrName>style.visibility</p:attrName>
                                        </p:attrNameLst>
                                      </p:cBhvr>
                                      <p:to>
                                        <p:strVal val="visible"/>
                                      </p:to>
                                    </p:set>
                                    <p:anim calcmode="discrete" valueType="clr">
                                      <p:cBhvr override="childStyle">
                                        <p:cTn id="40" dur="80"/>
                                        <p:tgtEl>
                                          <p:spTgt spid="1945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9458"/>
                                        </p:tgtEl>
                                        <p:attrNameLst>
                                          <p:attrName>fillcolor</p:attrName>
                                        </p:attrNameLst>
                                      </p:cBhvr>
                                      <p:tavLst>
                                        <p:tav tm="0">
                                          <p:val>
                                            <p:clrVal>
                                              <a:schemeClr val="accent2"/>
                                            </p:clrVal>
                                          </p:val>
                                        </p:tav>
                                        <p:tav tm="50000">
                                          <p:val>
                                            <p:clrVal>
                                              <a:schemeClr val="hlink"/>
                                            </p:clrVal>
                                          </p:val>
                                        </p:tav>
                                      </p:tavLst>
                                    </p:anim>
                                    <p:set>
                                      <p:cBhvr>
                                        <p:cTn id="42" dur="80"/>
                                        <p:tgtEl>
                                          <p:spTgt spid="194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5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30969" y="228600"/>
            <a:ext cx="5751512" cy="1447800"/>
          </a:xfrm>
        </p:spPr>
        <p:txBody>
          <a:bodyPr/>
          <a:lstStyle/>
          <a:p>
            <a:pPr eaLnBrk="1" hangingPunct="1"/>
            <a:r>
              <a:rPr lang="en-US" sz="5400" b="1" smtClean="0">
                <a:solidFill>
                  <a:srgbClr val="0000CC"/>
                </a:solidFill>
                <a:latin typeface="Times New Roman" panose="02020603050405020304" pitchFamily="18" charset="0"/>
              </a:rPr>
              <a:t>2. Khí hậu giữa các miền</a:t>
            </a:r>
          </a:p>
        </p:txBody>
      </p:sp>
      <p:graphicFrame>
        <p:nvGraphicFramePr>
          <p:cNvPr id="21507" name="Object 3"/>
          <p:cNvGraphicFramePr>
            <a:graphicFrameLocks noGrp="1" noChangeAspect="1"/>
          </p:cNvGraphicFramePr>
          <p:nvPr>
            <p:ph idx="1"/>
            <p:extLst>
              <p:ext uri="{D42A27DB-BD31-4B8C-83A1-F6EECF244321}">
                <p14:modId xmlns:p14="http://schemas.microsoft.com/office/powerpoint/2010/main" val="3576870862"/>
              </p:ext>
            </p:extLst>
          </p:nvPr>
        </p:nvGraphicFramePr>
        <p:xfrm>
          <a:off x="6248400" y="0"/>
          <a:ext cx="5294312" cy="6858000"/>
        </p:xfrm>
        <a:graphic>
          <a:graphicData uri="http://schemas.openxmlformats.org/presentationml/2006/ole">
            <mc:AlternateContent xmlns:mc="http://schemas.openxmlformats.org/markup-compatibility/2006">
              <mc:Choice xmlns:v="urn:schemas-microsoft-com:vml" Requires="v">
                <p:oleObj spid="_x0000_s4109"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0"/>
                        <a:ext cx="5294312" cy="6858000"/>
                      </a:xfrm>
                      <a:prstGeom prst="rect">
                        <a:avLst/>
                      </a:prstGeom>
                      <a:noFill/>
                      <a:ln w="57150" cmpd="sng">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4"/>
          <p:cNvSpPr>
            <a:spLocks noChangeArrowheads="1"/>
          </p:cNvSpPr>
          <p:nvPr/>
        </p:nvSpPr>
        <p:spPr bwMode="auto">
          <a:xfrm>
            <a:off x="38100" y="2701498"/>
            <a:ext cx="5937250" cy="2585323"/>
          </a:xfrm>
          <a:prstGeom prst="rect">
            <a:avLst/>
          </a:prstGeom>
          <a:solidFill>
            <a:srgbClr val="CCFF99"/>
          </a:solidFill>
          <a:ln w="9525">
            <a:noFill/>
            <a:miter lim="800000"/>
            <a:headEnd/>
            <a:tailEnd/>
          </a:ln>
          <a:effectLst/>
        </p:spPr>
        <p:txBody>
          <a:bodyPr wrap="square" anchor="ctr">
            <a:spAutoFit/>
          </a:bodyPr>
          <a:lstStyle/>
          <a:p>
            <a:pPr algn="just">
              <a:defRPr/>
            </a:pPr>
            <a:r>
              <a:rPr lang="en-US" sz="5400" b="1">
                <a:effectLst>
                  <a:outerShdw blurRad="38100" dist="38100" dir="2700000" algn="tl">
                    <a:srgbClr val="FFFFFF"/>
                  </a:outerShdw>
                </a:effectLst>
                <a:latin typeface="Times New Roman" pitchFamily="18" charset="0"/>
                <a:cs typeface="Times New Roman" pitchFamily="18" charset="0"/>
              </a:rPr>
              <a:t>- </a:t>
            </a:r>
            <a:r>
              <a:rPr lang="vi-VN" sz="5400" b="1" smtClean="0">
                <a:solidFill>
                  <a:srgbClr val="FF0000"/>
                </a:solidFill>
                <a:latin typeface="Times New Roman" pitchFamily="18" charset="0"/>
                <a:cs typeface="Times New Roman" pitchFamily="18" charset="0"/>
              </a:rPr>
              <a:t>Khí </a:t>
            </a:r>
            <a:r>
              <a:rPr lang="vi-VN" sz="5400" b="1">
                <a:solidFill>
                  <a:srgbClr val="FF0000"/>
                </a:solidFill>
                <a:latin typeface="Times New Roman" pitchFamily="18" charset="0"/>
                <a:cs typeface="Times New Roman" pitchFamily="18" charset="0"/>
              </a:rPr>
              <a:t>hậu miền Bắc và miền Nam khác nhau như thế nào?</a:t>
            </a:r>
            <a:endParaRPr lang="en-US" sz="5400" b="1">
              <a:solidFill>
                <a:srgbClr val="FF0000"/>
              </a:solidFill>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06"/>
                                        </p:tgtEl>
                                        <p:attrNameLst>
                                          <p:attrName>style.visibility</p:attrName>
                                        </p:attrNameLst>
                                      </p:cBhvr>
                                      <p:to>
                                        <p:strVal val="visible"/>
                                      </p:to>
                                    </p:set>
                                    <p:anim calcmode="discrete" valueType="clr">
                                      <p:cBhvr override="childStyle">
                                        <p:cTn id="7" dur="80"/>
                                        <p:tgtEl>
                                          <p:spTgt spid="215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6"/>
                                        </p:tgtEl>
                                        <p:attrNameLst>
                                          <p:attrName>fillcolor</p:attrName>
                                        </p:attrNameLst>
                                      </p:cBhvr>
                                      <p:tavLst>
                                        <p:tav tm="0">
                                          <p:val>
                                            <p:clrVal>
                                              <a:schemeClr val="accent2"/>
                                            </p:clrVal>
                                          </p:val>
                                        </p:tav>
                                        <p:tav tm="50000">
                                          <p:val>
                                            <p:clrVal>
                                              <a:schemeClr val="hlink"/>
                                            </p:clrVal>
                                          </p:val>
                                        </p:tav>
                                      </p:tavLst>
                                    </p:anim>
                                    <p:set>
                                      <p:cBhvr>
                                        <p:cTn id="9" dur="80"/>
                                        <p:tgtEl>
                                          <p:spTgt spid="215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diamond(in)">
                                      <p:cBhvr>
                                        <p:cTn id="14"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5" name="Picture 2" descr="p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 y="38100"/>
            <a:ext cx="1162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title"/>
          </p:nvPr>
        </p:nvSpPr>
        <p:spPr>
          <a:xfrm>
            <a:off x="228600" y="2819400"/>
            <a:ext cx="5751512" cy="3581400"/>
          </a:xfrm>
        </p:spPr>
        <p:txBody>
          <a:bodyPr/>
          <a:lstStyle/>
          <a:p>
            <a:pPr eaLnBrk="1" hangingPunct="1"/>
            <a:r>
              <a:rPr lang="en-US" sz="4800" b="1">
                <a:solidFill>
                  <a:srgbClr val="FFFF00"/>
                </a:solidFill>
                <a:latin typeface="Times New Roman" panose="02020603050405020304" pitchFamily="18" charset="0"/>
                <a:cs typeface="Times New Roman" panose="02020603050405020304" pitchFamily="18" charset="0"/>
              </a:rPr>
              <a:t>Khí hậu nước ta có sự khác biệt giữa miền Bắc và miền Nam, với ranh giới là dãy núi Bạch Mã.</a:t>
            </a:r>
          </a:p>
        </p:txBody>
      </p:sp>
      <p:graphicFrame>
        <p:nvGraphicFramePr>
          <p:cNvPr id="23556" name="Object 4"/>
          <p:cNvGraphicFramePr>
            <a:graphicFrameLocks noGrp="1" noChangeAspect="1"/>
          </p:cNvGraphicFramePr>
          <p:nvPr>
            <p:ph idx="1"/>
            <p:extLst>
              <p:ext uri="{D42A27DB-BD31-4B8C-83A1-F6EECF244321}">
                <p14:modId xmlns:p14="http://schemas.microsoft.com/office/powerpoint/2010/main" val="3578324151"/>
              </p:ext>
            </p:extLst>
          </p:nvPr>
        </p:nvGraphicFramePr>
        <p:xfrm>
          <a:off x="6400800" y="38100"/>
          <a:ext cx="5294312" cy="6858000"/>
        </p:xfrm>
        <a:graphic>
          <a:graphicData uri="http://schemas.openxmlformats.org/presentationml/2006/ole">
            <mc:AlternateContent xmlns:mc="http://schemas.openxmlformats.org/markup-compatibility/2006">
              <mc:Choice xmlns:v="urn:schemas-microsoft-com:vml" Requires="v">
                <p:oleObj spid="_x0000_s5138" name="PhotoImpact" r:id="rId5" imgW="7352381" imgH="9523810" progId="PI3.Image">
                  <p:embed/>
                </p:oleObj>
              </mc:Choice>
              <mc:Fallback>
                <p:oleObj name="PhotoImpact" r:id="rId5" imgW="7352381" imgH="9523810" progId="PI3.Image">
                  <p:embed/>
                  <p:pic>
                    <p:nvPicPr>
                      <p:cNvPr id="0" name="Object 4"/>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6400800" y="38100"/>
                        <a:ext cx="5294312" cy="6858000"/>
                      </a:xfrm>
                      <a:prstGeom prst="rect">
                        <a:avLst/>
                      </a:prstGeom>
                      <a:noFill/>
                      <a:ln w="57150" cmpd="sng">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Freeform 5"/>
          <p:cNvSpPr>
            <a:spLocks/>
          </p:cNvSpPr>
          <p:nvPr/>
        </p:nvSpPr>
        <p:spPr bwMode="auto">
          <a:xfrm>
            <a:off x="8647112" y="3390900"/>
            <a:ext cx="381000" cy="1588"/>
          </a:xfrm>
          <a:custGeom>
            <a:avLst/>
            <a:gdLst>
              <a:gd name="T0" fmla="*/ 0 w 240"/>
              <a:gd name="T1" fmla="*/ 0 h 1"/>
              <a:gd name="T2" fmla="*/ 604837545 w 240"/>
              <a:gd name="T3" fmla="*/ 0 h 1"/>
              <a:gd name="T4" fmla="*/ 0 60000 65536"/>
              <a:gd name="T5" fmla="*/ 0 60000 65536"/>
              <a:gd name="T6" fmla="*/ 0 w 240"/>
              <a:gd name="T7" fmla="*/ 0 h 1"/>
              <a:gd name="T8" fmla="*/ 240 w 240"/>
              <a:gd name="T9" fmla="*/ 1 h 1"/>
            </a:gdLst>
            <a:ahLst/>
            <a:cxnLst>
              <a:cxn ang="T4">
                <a:pos x="T0" y="T1"/>
              </a:cxn>
              <a:cxn ang="T5">
                <a:pos x="T2" y="T3"/>
              </a:cxn>
            </a:cxnLst>
            <a:rect l="T6" t="T7" r="T8" b="T9"/>
            <a:pathLst>
              <a:path w="240" h="1">
                <a:moveTo>
                  <a:pt x="0" y="0"/>
                </a:moveTo>
                <a:cubicBezTo>
                  <a:pt x="100" y="0"/>
                  <a:pt x="200" y="0"/>
                  <a:pt x="240" y="0"/>
                </a:cubicBezTo>
              </a:path>
            </a:pathLst>
          </a:custGeom>
          <a:solidFill>
            <a:srgbClr val="0000CC"/>
          </a:solidFill>
          <a:ln w="57150">
            <a:solidFill>
              <a:srgbClr val="990033"/>
            </a:solidFill>
            <a:round/>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sz="4800">
              <a:latin typeface="Times New Roman" panose="02020603050405020304" pitchFamily="18" charset="0"/>
              <a:cs typeface="Times New Roman" panose="02020603050405020304" pitchFamily="18" charset="0"/>
            </a:endParaRPr>
          </a:p>
        </p:txBody>
      </p:sp>
      <p:sp>
        <p:nvSpPr>
          <p:cNvPr id="23558" name="Rectangle 6"/>
          <p:cNvSpPr>
            <a:spLocks noChangeArrowheads="1"/>
          </p:cNvSpPr>
          <p:nvPr/>
        </p:nvSpPr>
        <p:spPr bwMode="auto">
          <a:xfrm>
            <a:off x="74612" y="228600"/>
            <a:ext cx="6173788" cy="2286000"/>
          </a:xfrm>
          <a:prstGeom prst="rect">
            <a:avLst/>
          </a:prstGeom>
          <a:noFill/>
          <a:ln w="9525">
            <a:noFill/>
            <a:miter lim="800000"/>
            <a:headEnd/>
            <a:tailEnd/>
          </a:ln>
          <a:effectLst/>
        </p:spPr>
        <p:txBody>
          <a:bodyPr anchor="ctr"/>
          <a:lstStyle/>
          <a:p>
            <a:r>
              <a:rPr lang="vi-VN" sz="4800" b="1">
                <a:solidFill>
                  <a:srgbClr val="FF0000"/>
                </a:solidFill>
                <a:latin typeface="Times New Roman" panose="02020603050405020304" pitchFamily="18" charset="0"/>
                <a:cs typeface="Times New Roman" panose="02020603050405020304" pitchFamily="18" charset="0"/>
              </a:rPr>
              <a:t>Sự khác nhau giữa hai miền khí hậu Bắc và Nam như thế </a:t>
            </a:r>
            <a:r>
              <a:rPr lang="vi-VN" sz="4800" b="1" smtClean="0">
                <a:solidFill>
                  <a:srgbClr val="FF0000"/>
                </a:solidFill>
                <a:latin typeface="Times New Roman" panose="02020603050405020304" pitchFamily="18" charset="0"/>
                <a:cs typeface="Times New Roman" panose="02020603050405020304" pitchFamily="18" charset="0"/>
              </a:rPr>
              <a:t>n</a:t>
            </a:r>
            <a:r>
              <a:rPr lang="en-US" sz="4800" b="1" smtClean="0">
                <a:solidFill>
                  <a:srgbClr val="FF0000"/>
                </a:solidFill>
                <a:latin typeface="Times New Roman" panose="02020603050405020304" pitchFamily="18" charset="0"/>
                <a:cs typeface="Times New Roman" panose="02020603050405020304" pitchFamily="18" charset="0"/>
              </a:rPr>
              <a:t>ào</a:t>
            </a:r>
            <a:r>
              <a:rPr lang="vi-VN" sz="4800" b="1" i="1" smtClean="0">
                <a:solidFill>
                  <a:srgbClr val="FF0000"/>
                </a:solidFill>
                <a:latin typeface="Times New Roman" panose="02020603050405020304" pitchFamily="18" charset="0"/>
                <a:cs typeface="Times New Roman" panose="02020603050405020304" pitchFamily="18" charset="0"/>
              </a:rPr>
              <a:t>?</a:t>
            </a:r>
            <a:r>
              <a:rPr lang="vi-VN" sz="4800" b="1" smtClean="0">
                <a:solidFill>
                  <a:srgbClr val="FF0000"/>
                </a:solidFill>
                <a:latin typeface="Times New Roman" panose="02020603050405020304" pitchFamily="18" charset="0"/>
                <a:cs typeface="Times New Roman" panose="02020603050405020304" pitchFamily="18" charset="0"/>
              </a:rPr>
              <a:t>   </a:t>
            </a:r>
            <a:endParaRPr lang="vi-VN" sz="4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558"/>
                                        </p:tgtEl>
                                        <p:attrNameLst>
                                          <p:attrName>style.visibility</p:attrName>
                                        </p:attrNameLst>
                                      </p:cBhvr>
                                      <p:to>
                                        <p:strVal val="visible"/>
                                      </p:to>
                                    </p:set>
                                    <p:anim calcmode="discrete" valueType="clr">
                                      <p:cBhvr override="childStyle">
                                        <p:cTn id="7" dur="80"/>
                                        <p:tgtEl>
                                          <p:spTgt spid="235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8"/>
                                        </p:tgtEl>
                                        <p:attrNameLst>
                                          <p:attrName>fillcolor</p:attrName>
                                        </p:attrNameLst>
                                      </p:cBhvr>
                                      <p:tavLst>
                                        <p:tav tm="0">
                                          <p:val>
                                            <p:clrVal>
                                              <a:schemeClr val="accent2"/>
                                            </p:clrVal>
                                          </p:val>
                                        </p:tav>
                                        <p:tav tm="50000">
                                          <p:val>
                                            <p:clrVal>
                                              <a:schemeClr val="hlink"/>
                                            </p:clrVal>
                                          </p:val>
                                        </p:tav>
                                      </p:tavLst>
                                    </p:anim>
                                    <p:set>
                                      <p:cBhvr>
                                        <p:cTn id="9" dur="80"/>
                                        <p:tgtEl>
                                          <p:spTgt spid="2355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Effect transition="in" filter="diamond(in)">
                                      <p:cBhvr>
                                        <p:cTn id="14" dur="2000"/>
                                        <p:tgtEl>
                                          <p:spTgt spid="235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fade">
                                      <p:cBhvr>
                                        <p:cTn id="19" dur="770" decel="100000"/>
                                        <p:tgtEl>
                                          <p:spTgt spid="23556"/>
                                        </p:tgtEl>
                                      </p:cBhvr>
                                    </p:animEffect>
                                    <p:animScale>
                                      <p:cBhvr>
                                        <p:cTn id="20" dur="770" decel="100000"/>
                                        <p:tgtEl>
                                          <p:spTgt spid="23556"/>
                                        </p:tgtEl>
                                      </p:cBhvr>
                                      <p:from x="10000" y="10000"/>
                                      <p:to x="200000" y="450000"/>
                                    </p:animScale>
                                    <p:animScale>
                                      <p:cBhvr>
                                        <p:cTn id="21" dur="1230" accel="100000" fill="hold">
                                          <p:stCondLst>
                                            <p:cond delay="770"/>
                                          </p:stCondLst>
                                        </p:cTn>
                                        <p:tgtEl>
                                          <p:spTgt spid="23556"/>
                                        </p:tgtEl>
                                      </p:cBhvr>
                                      <p:from x="200000" y="450000"/>
                                      <p:to x="100000" y="100000"/>
                                    </p:animScale>
                                    <p:set>
                                      <p:cBhvr>
                                        <p:cTn id="22" dur="770" fill="hold"/>
                                        <p:tgtEl>
                                          <p:spTgt spid="23556"/>
                                        </p:tgtEl>
                                        <p:attrNameLst>
                                          <p:attrName>ppt_x</p:attrName>
                                        </p:attrNameLst>
                                      </p:cBhvr>
                                      <p:to>
                                        <p:strVal val="(0.5)"/>
                                      </p:to>
                                    </p:set>
                                    <p:anim from="(0.5)" to="(#ppt_x)" calcmode="lin" valueType="num">
                                      <p:cBhvr>
                                        <p:cTn id="23" dur="1230" accel="100000" fill="hold">
                                          <p:stCondLst>
                                            <p:cond delay="770"/>
                                          </p:stCondLst>
                                        </p:cTn>
                                        <p:tgtEl>
                                          <p:spTgt spid="23556"/>
                                        </p:tgtEl>
                                        <p:attrNameLst>
                                          <p:attrName>ppt_x</p:attrName>
                                        </p:attrNameLst>
                                      </p:cBhvr>
                                    </p:anim>
                                    <p:set>
                                      <p:cBhvr>
                                        <p:cTn id="24" dur="770" fill="hold"/>
                                        <p:tgtEl>
                                          <p:spTgt spid="23556"/>
                                        </p:tgtEl>
                                        <p:attrNameLst>
                                          <p:attrName>ppt_y</p:attrName>
                                        </p:attrNameLst>
                                      </p:cBhvr>
                                      <p:to>
                                        <p:strVal val="(#ppt_y+0.4)"/>
                                      </p:to>
                                    </p:set>
                                    <p:anim from="(#ppt_y+0.4)" to="(#ppt_y)" calcmode="lin" valueType="num">
                                      <p:cBhvr>
                                        <p:cTn id="25" dur="1230" accel="100000" fill="hold">
                                          <p:stCondLst>
                                            <p:cond delay="770"/>
                                          </p:stCondLst>
                                        </p:cTn>
                                        <p:tgtEl>
                                          <p:spTgt spid="23556"/>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557"/>
                                        </p:tgtEl>
                                        <p:attrNameLst>
                                          <p:attrName>style.visibility</p:attrName>
                                        </p:attrNameLst>
                                      </p:cBhvr>
                                      <p:to>
                                        <p:strVal val="visible"/>
                                      </p:to>
                                    </p:set>
                                    <p:animEffect transition="in" filter="blinds(horizontal)">
                                      <p:cBhvr>
                                        <p:cTn id="30" dur="2000"/>
                                        <p:tgtEl>
                                          <p:spTgt spid="23557"/>
                                        </p:tgtEl>
                                      </p:cBhvr>
                                    </p:animEffect>
                                  </p:childTnLst>
                                </p:cTn>
                              </p:par>
                              <p:par>
                                <p:cTn id="31" presetID="22" presetClass="emph" presetSubtype="0" repeatCount="5000" fill="hold" grpId="1" nodeType="withEffect">
                                  <p:stCondLst>
                                    <p:cond delay="0"/>
                                  </p:stCondLst>
                                  <p:childTnLst>
                                    <p:animClr clrSpc="hsl" dir="cw">
                                      <p:cBhvr override="childStyle">
                                        <p:cTn id="32" dur="500" fill="hold"/>
                                        <p:tgtEl>
                                          <p:spTgt spid="23557"/>
                                        </p:tgtEl>
                                        <p:attrNameLst>
                                          <p:attrName>style.color</p:attrName>
                                        </p:attrNameLst>
                                      </p:cBhvr>
                                      <p:by>
                                        <p:hsl h="-7200000" s="0" l="0"/>
                                      </p:by>
                                    </p:animClr>
                                    <p:animClr clrSpc="hsl" dir="cw">
                                      <p:cBhvr>
                                        <p:cTn id="33" dur="500" fill="hold"/>
                                        <p:tgtEl>
                                          <p:spTgt spid="23557"/>
                                        </p:tgtEl>
                                        <p:attrNameLst>
                                          <p:attrName>fillcolor</p:attrName>
                                        </p:attrNameLst>
                                      </p:cBhvr>
                                      <p:by>
                                        <p:hsl h="-7200000" s="0" l="0"/>
                                      </p:by>
                                    </p:animClr>
                                    <p:animClr clrSpc="hsl" dir="cw">
                                      <p:cBhvr>
                                        <p:cTn id="34" dur="500" fill="hold"/>
                                        <p:tgtEl>
                                          <p:spTgt spid="23557"/>
                                        </p:tgtEl>
                                        <p:attrNameLst>
                                          <p:attrName>stroke.color</p:attrName>
                                        </p:attrNameLst>
                                      </p:cBhvr>
                                      <p:by>
                                        <p:hsl h="-7200000" s="0" l="0"/>
                                      </p:by>
                                    </p:animClr>
                                    <p:set>
                                      <p:cBhvr>
                                        <p:cTn id="35" dur="500" fill="hold"/>
                                        <p:tgtEl>
                                          <p:spTgt spid="2355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3555"/>
                                        </p:tgtEl>
                                        <p:attrNameLst>
                                          <p:attrName>style.visibility</p:attrName>
                                        </p:attrNameLst>
                                      </p:cBhvr>
                                      <p:to>
                                        <p:strVal val="visible"/>
                                      </p:to>
                                    </p:set>
                                    <p:anim calcmode="discrete" valueType="clr">
                                      <p:cBhvr override="childStyle">
                                        <p:cTn id="40" dur="80"/>
                                        <p:tgtEl>
                                          <p:spTgt spid="23555"/>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3555"/>
                                        </p:tgtEl>
                                        <p:attrNameLst>
                                          <p:attrName>fillcolor</p:attrName>
                                        </p:attrNameLst>
                                      </p:cBhvr>
                                      <p:tavLst>
                                        <p:tav tm="0">
                                          <p:val>
                                            <p:clrVal>
                                              <a:schemeClr val="accent2"/>
                                            </p:clrVal>
                                          </p:val>
                                        </p:tav>
                                        <p:tav tm="50000">
                                          <p:val>
                                            <p:clrVal>
                                              <a:schemeClr val="hlink"/>
                                            </p:clrVal>
                                          </p:val>
                                        </p:tav>
                                      </p:tavLst>
                                    </p:anim>
                                    <p:set>
                                      <p:cBhvr>
                                        <p:cTn id="42" dur="80"/>
                                        <p:tgtEl>
                                          <p:spTgt spid="23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7" grpId="0" animBg="1"/>
      <p:bldP spid="23557" grpId="1" animBg="1"/>
      <p:bldP spid="2355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6" name="Text Box 3"/>
          <p:cNvSpPr txBox="1">
            <a:spLocks noChangeArrowheads="1"/>
          </p:cNvSpPr>
          <p:nvPr/>
        </p:nvSpPr>
        <p:spPr bwMode="auto">
          <a:xfrm>
            <a:off x="419100" y="1387257"/>
            <a:ext cx="3200400" cy="3108543"/>
          </a:xfrm>
          <a:prstGeom prst="rect">
            <a:avLst/>
          </a:prstGeom>
          <a:gradFill rotWithShape="1">
            <a:gsLst>
              <a:gs pos="0">
                <a:srgbClr val="CCECFF">
                  <a:alpha val="73000"/>
                </a:srgbClr>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pPr>
            <a:r>
              <a:rPr lang="en-US" sz="4800" b="1">
                <a:latin typeface="Times New Roman" panose="02020603050405020304" pitchFamily="18" charset="0"/>
                <a:cs typeface="Times New Roman" panose="02020603050405020304" pitchFamily="18" charset="0"/>
              </a:rPr>
              <a:t>Khí hậu giữa các miền có sự  khác nhau </a:t>
            </a:r>
          </a:p>
        </p:txBody>
      </p:sp>
      <p:sp>
        <p:nvSpPr>
          <p:cNvPr id="18438" name="Oval 5">
            <a:hlinkClick r:id="rId3" action="ppaction://hlinksldjump"/>
          </p:cNvPr>
          <p:cNvSpPr>
            <a:spLocks noChangeArrowheads="1"/>
          </p:cNvSpPr>
          <p:nvPr/>
        </p:nvSpPr>
        <p:spPr bwMode="auto">
          <a:xfrm>
            <a:off x="4724400" y="4419600"/>
            <a:ext cx="609600" cy="609600"/>
          </a:xfrm>
          <a:prstGeom prst="ellipse">
            <a:avLst/>
          </a:prstGeom>
          <a:solidFill>
            <a:srgbClr val="FF9900"/>
          </a:solidFill>
          <a:ln w="9525">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sz="4800">
              <a:latin typeface="Times New Roman" panose="02020603050405020304" pitchFamily="18" charset="0"/>
              <a:cs typeface="Times New Roman" panose="02020603050405020304" pitchFamily="18" charset="0"/>
            </a:endParaRPr>
          </a:p>
        </p:txBody>
      </p:sp>
      <p:sp>
        <p:nvSpPr>
          <p:cNvPr id="18439" name="Oval 6">
            <a:hlinkClick r:id="rId4" action="ppaction://hlinksldjump"/>
          </p:cNvPr>
          <p:cNvSpPr>
            <a:spLocks noChangeArrowheads="1"/>
          </p:cNvSpPr>
          <p:nvPr/>
        </p:nvSpPr>
        <p:spPr bwMode="auto">
          <a:xfrm>
            <a:off x="4762500" y="2819400"/>
            <a:ext cx="457200" cy="457200"/>
          </a:xfrm>
          <a:prstGeom prst="ellipse">
            <a:avLst/>
          </a:prstGeom>
          <a:solidFill>
            <a:srgbClr val="CCFF99"/>
          </a:solidFill>
          <a:ln w="9525">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sz="4800">
              <a:latin typeface="Times New Roman" panose="02020603050405020304" pitchFamily="18" charset="0"/>
              <a:cs typeface="Times New Roman" panose="02020603050405020304" pitchFamily="18" charset="0"/>
            </a:endParaRPr>
          </a:p>
        </p:txBody>
      </p:sp>
      <p:sp>
        <p:nvSpPr>
          <p:cNvPr id="18440" name="Oval 7">
            <a:hlinkClick r:id="rId5" action="ppaction://hlinksldjump"/>
          </p:cNvPr>
          <p:cNvSpPr>
            <a:spLocks noChangeArrowheads="1"/>
          </p:cNvSpPr>
          <p:nvPr/>
        </p:nvSpPr>
        <p:spPr bwMode="auto">
          <a:xfrm>
            <a:off x="4800600" y="11430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sz="4800">
              <a:latin typeface="Times New Roman" panose="02020603050405020304" pitchFamily="18" charset="0"/>
              <a:cs typeface="Times New Roman" panose="02020603050405020304" pitchFamily="18" charset="0"/>
            </a:endParaRPr>
          </a:p>
        </p:txBody>
      </p:sp>
      <p:sp>
        <p:nvSpPr>
          <p:cNvPr id="25608" name="Rectangle 8"/>
          <p:cNvSpPr>
            <a:spLocks noChangeArrowheads="1"/>
          </p:cNvSpPr>
          <p:nvPr/>
        </p:nvSpPr>
        <p:spPr bwMode="auto">
          <a:xfrm>
            <a:off x="5257800" y="228600"/>
            <a:ext cx="6629400" cy="1524000"/>
          </a:xfrm>
          <a:prstGeom prst="rect">
            <a:avLst/>
          </a:prstGeom>
          <a:gradFill rotWithShape="1">
            <a:gsLst>
              <a:gs pos="0">
                <a:srgbClr val="FF9900"/>
              </a:gs>
              <a:gs pos="50000">
                <a:schemeClr val="bg1"/>
              </a:gs>
              <a:gs pos="100000">
                <a:srgbClr val="FF9900"/>
              </a:gs>
            </a:gsLst>
            <a:lin ang="5400000" scaled="1"/>
          </a:gradFill>
          <a:ln w="9525">
            <a:solidFill>
              <a:schemeClr val="tx1"/>
            </a:solidFill>
            <a:miter lim="800000"/>
            <a:headEnd/>
            <a:tailEnd/>
          </a:ln>
          <a:effectLst/>
        </p:spPr>
        <p:txBody>
          <a:bodyPr wrap="none" anchor="ctr"/>
          <a:lstStyle/>
          <a:p>
            <a:pPr algn="ctr" eaLnBrk="0" hangingPunct="0">
              <a:defRPr/>
            </a:pPr>
            <a:r>
              <a:rPr lang="en-US" sz="4800" b="1">
                <a:latin typeface="Times New Roman" panose="02020603050405020304" pitchFamily="18" charset="0"/>
                <a:cs typeface="Times New Roman" panose="02020603050405020304" pitchFamily="18" charset="0"/>
              </a:rPr>
              <a:t>Giới thiệu dãy </a:t>
            </a:r>
            <a:r>
              <a:rPr lang="en-US" sz="4800" b="1" smtClean="0">
                <a:latin typeface="Times New Roman" panose="02020603050405020304" pitchFamily="18" charset="0"/>
                <a:cs typeface="Times New Roman" panose="02020603050405020304" pitchFamily="18" charset="0"/>
              </a:rPr>
              <a:t>núi</a:t>
            </a:r>
          </a:p>
          <a:p>
            <a:pPr algn="ctr" eaLnBrk="0" hangingPunct="0">
              <a:defRPr/>
            </a:pPr>
            <a:r>
              <a:rPr lang="en-US" sz="4800" b="1" smtClean="0">
                <a:latin typeface="Times New Roman" panose="02020603050405020304" pitchFamily="18" charset="0"/>
                <a:cs typeface="Times New Roman" panose="02020603050405020304" pitchFamily="18" charset="0"/>
              </a:rPr>
              <a:t> </a:t>
            </a:r>
            <a:r>
              <a:rPr lang="en-US" sz="4800" b="1">
                <a:latin typeface="Times New Roman" panose="02020603050405020304" pitchFamily="18" charset="0"/>
                <a:cs typeface="Times New Roman" panose="02020603050405020304" pitchFamily="18" charset="0"/>
              </a:rPr>
              <a:t>BẠCH MÃ</a:t>
            </a:r>
            <a:r>
              <a:rPr lang="en-US" sz="4800">
                <a:latin typeface="Times New Roman" panose="02020603050405020304" pitchFamily="18" charset="0"/>
                <a:cs typeface="Times New Roman" panose="02020603050405020304" pitchFamily="18" charset="0"/>
              </a:rPr>
              <a:t> </a:t>
            </a:r>
          </a:p>
        </p:txBody>
      </p:sp>
      <p:sp>
        <p:nvSpPr>
          <p:cNvPr id="18442" name="Rectangle 9"/>
          <p:cNvSpPr>
            <a:spLocks noChangeArrowheads="1"/>
          </p:cNvSpPr>
          <p:nvPr/>
        </p:nvSpPr>
        <p:spPr bwMode="auto">
          <a:xfrm>
            <a:off x="5295900" y="2324100"/>
            <a:ext cx="6324600" cy="1600200"/>
          </a:xfrm>
          <a:prstGeom prst="rect">
            <a:avLst/>
          </a:prstGeom>
          <a:solidFill>
            <a:srgbClr val="CCFF99"/>
          </a:solidFill>
          <a:ln w="9525">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endParaRPr lang="en-US" sz="4800" b="1">
              <a:solidFill>
                <a:srgbClr val="000066"/>
              </a:solidFill>
              <a:latin typeface="Times New Roman" panose="02020603050405020304" pitchFamily="18" charset="0"/>
              <a:cs typeface="Times New Roman" panose="02020603050405020304" pitchFamily="18" charset="0"/>
            </a:endParaRPr>
          </a:p>
          <a:p>
            <a:r>
              <a:rPr lang="en-US" sz="4800" b="1">
                <a:solidFill>
                  <a:srgbClr val="000066"/>
                </a:solidFill>
                <a:latin typeface="Times New Roman" panose="02020603050405020304" pitchFamily="18" charset="0"/>
                <a:cs typeface="Times New Roman" panose="02020603050405020304" pitchFamily="18" charset="0"/>
              </a:rPr>
              <a:t>Sự chênh lệch nhiệt độ </a:t>
            </a:r>
            <a:endParaRPr lang="en-US" sz="4800" b="1" smtClean="0">
              <a:solidFill>
                <a:srgbClr val="000066"/>
              </a:solidFill>
              <a:latin typeface="Times New Roman" panose="02020603050405020304" pitchFamily="18" charset="0"/>
              <a:cs typeface="Times New Roman" panose="02020603050405020304" pitchFamily="18" charset="0"/>
            </a:endParaRPr>
          </a:p>
          <a:p>
            <a:r>
              <a:rPr lang="en-US" sz="4800" b="1" smtClean="0">
                <a:solidFill>
                  <a:srgbClr val="000066"/>
                </a:solidFill>
                <a:latin typeface="Times New Roman" panose="02020603050405020304" pitchFamily="18" charset="0"/>
                <a:cs typeface="Times New Roman" panose="02020603050405020304" pitchFamily="18" charset="0"/>
              </a:rPr>
              <a:t>giữa tháng </a:t>
            </a:r>
            <a:r>
              <a:rPr lang="en-US" sz="4800" b="1">
                <a:solidFill>
                  <a:srgbClr val="000066"/>
                </a:solidFill>
                <a:latin typeface="Times New Roman" panose="02020603050405020304" pitchFamily="18" charset="0"/>
                <a:cs typeface="Times New Roman" panose="02020603050405020304" pitchFamily="18" charset="0"/>
              </a:rPr>
              <a:t>1 và tháng 7</a:t>
            </a:r>
          </a:p>
          <a:p>
            <a:endParaRPr lang="en-US" sz="4800">
              <a:latin typeface="Times New Roman" panose="02020603050405020304" pitchFamily="18" charset="0"/>
              <a:cs typeface="Times New Roman" panose="02020603050405020304" pitchFamily="18" charset="0"/>
            </a:endParaRPr>
          </a:p>
        </p:txBody>
      </p:sp>
      <p:sp>
        <p:nvSpPr>
          <p:cNvPr id="25610" name="Rectangle 10"/>
          <p:cNvSpPr>
            <a:spLocks noChangeArrowheads="1"/>
          </p:cNvSpPr>
          <p:nvPr/>
        </p:nvSpPr>
        <p:spPr bwMode="auto">
          <a:xfrm>
            <a:off x="5410200" y="4419600"/>
            <a:ext cx="6210300" cy="1295400"/>
          </a:xfrm>
          <a:prstGeom prst="rect">
            <a:avLst/>
          </a:prstGeom>
          <a:gradFill rotWithShape="1">
            <a:gsLst>
              <a:gs pos="0">
                <a:srgbClr val="3333CC"/>
              </a:gs>
              <a:gs pos="50000">
                <a:schemeClr val="bg1">
                  <a:alpha val="75000"/>
                </a:schemeClr>
              </a:gs>
              <a:gs pos="100000">
                <a:srgbClr val="3333CC"/>
              </a:gs>
            </a:gsLst>
            <a:lin ang="5400000" scaled="1"/>
          </a:gradFill>
          <a:ln w="9525">
            <a:solidFill>
              <a:schemeClr val="tx1"/>
            </a:solidFill>
            <a:miter lim="800000"/>
            <a:headEnd/>
            <a:tailEnd/>
          </a:ln>
          <a:effectLst/>
        </p:spPr>
        <p:txBody>
          <a:bodyPr wrap="none" anchor="ctr"/>
          <a:lstStyle/>
          <a:p>
            <a:pPr algn="ctr" eaLnBrk="0" hangingPunct="0">
              <a:defRPr/>
            </a:pPr>
            <a:r>
              <a:rPr lang="en-US" sz="4800" b="1">
                <a:solidFill>
                  <a:srgbClr val="000099"/>
                </a:solidFill>
                <a:latin typeface="Times New Roman" panose="02020603050405020304" pitchFamily="18" charset="0"/>
                <a:cs typeface="Times New Roman" panose="02020603050405020304" pitchFamily="18" charset="0"/>
              </a:rPr>
              <a:t>Nhận xét khí hậu </a:t>
            </a:r>
            <a:endParaRPr lang="en-US" sz="4800" b="1" smtClean="0">
              <a:solidFill>
                <a:srgbClr val="000099"/>
              </a:solidFill>
              <a:latin typeface="Times New Roman" panose="02020603050405020304" pitchFamily="18" charset="0"/>
              <a:cs typeface="Times New Roman" panose="02020603050405020304" pitchFamily="18" charset="0"/>
            </a:endParaRPr>
          </a:p>
          <a:p>
            <a:pPr algn="ctr" eaLnBrk="0" hangingPunct="0">
              <a:defRPr/>
            </a:pPr>
            <a:r>
              <a:rPr lang="en-US" sz="4800" b="1" smtClean="0">
                <a:solidFill>
                  <a:srgbClr val="000099"/>
                </a:solidFill>
                <a:latin typeface="Times New Roman" panose="02020603050405020304" pitchFamily="18" charset="0"/>
                <a:cs typeface="Times New Roman" panose="02020603050405020304" pitchFamily="18" charset="0"/>
              </a:rPr>
              <a:t>hai </a:t>
            </a:r>
            <a:r>
              <a:rPr lang="en-US" sz="4800" b="1">
                <a:solidFill>
                  <a:srgbClr val="000099"/>
                </a:solidFill>
                <a:latin typeface="Times New Roman" panose="02020603050405020304" pitchFamily="18" charset="0"/>
                <a:cs typeface="Times New Roman" panose="02020603050405020304" pitchFamily="18" charset="0"/>
              </a:rPr>
              <a:t>miền</a:t>
            </a:r>
          </a:p>
        </p:txBody>
      </p:sp>
    </p:spTree>
  </p:cSld>
  <p:clrMapOvr>
    <a:masterClrMapping/>
  </p:clrMapOvr>
  <p:transition spd="med">
    <p:cover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1148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Freeform 3"/>
          <p:cNvSpPr>
            <a:spLocks/>
          </p:cNvSpPr>
          <p:nvPr/>
        </p:nvSpPr>
        <p:spPr bwMode="auto">
          <a:xfrm rot="9281169" flipH="1" flipV="1">
            <a:off x="6583364" y="3086100"/>
            <a:ext cx="371475" cy="114300"/>
          </a:xfrm>
          <a:custGeom>
            <a:avLst/>
            <a:gdLst>
              <a:gd name="T0" fmla="*/ 638859644 w 216"/>
              <a:gd name="T1" fmla="*/ 16664327 h 112"/>
              <a:gd name="T2" fmla="*/ 70984408 w 216"/>
              <a:gd name="T3" fmla="*/ 16664327 h 112"/>
              <a:gd name="T4" fmla="*/ 212953197 w 216"/>
              <a:gd name="T5" fmla="*/ 116647232 h 112"/>
              <a:gd name="T6" fmla="*/ 0 60000 65536"/>
              <a:gd name="T7" fmla="*/ 0 60000 65536"/>
              <a:gd name="T8" fmla="*/ 0 60000 65536"/>
              <a:gd name="T9" fmla="*/ 0 w 216"/>
              <a:gd name="T10" fmla="*/ 0 h 112"/>
              <a:gd name="T11" fmla="*/ 216 w 216"/>
              <a:gd name="T12" fmla="*/ 112 h 112"/>
            </a:gdLst>
            <a:ahLst/>
            <a:cxnLst>
              <a:cxn ang="T6">
                <a:pos x="T0" y="T1"/>
              </a:cxn>
              <a:cxn ang="T7">
                <a:pos x="T2" y="T3"/>
              </a:cxn>
              <a:cxn ang="T8">
                <a:pos x="T4" y="T5"/>
              </a:cxn>
            </a:cxnLst>
            <a:rect l="T9" t="T10" r="T11" b="T12"/>
            <a:pathLst>
              <a:path w="216" h="112">
                <a:moveTo>
                  <a:pt x="216" y="16"/>
                </a:moveTo>
                <a:cubicBezTo>
                  <a:pt x="132" y="8"/>
                  <a:pt x="48" y="0"/>
                  <a:pt x="24" y="16"/>
                </a:cubicBezTo>
                <a:cubicBezTo>
                  <a:pt x="0" y="32"/>
                  <a:pt x="72" y="96"/>
                  <a:pt x="72" y="112"/>
                </a:cubicBezTo>
              </a:path>
            </a:pathLst>
          </a:custGeom>
          <a:noFill/>
          <a:ln w="7620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sz="4800">
              <a:latin typeface="Times New Roman" panose="02020603050405020304" pitchFamily="18" charset="0"/>
              <a:cs typeface="Times New Roman" panose="02020603050405020304" pitchFamily="18" charset="0"/>
            </a:endParaRPr>
          </a:p>
        </p:txBody>
      </p:sp>
      <p:sp>
        <p:nvSpPr>
          <p:cNvPr id="27652" name="AutoShape 4"/>
          <p:cNvSpPr>
            <a:spLocks noChangeArrowheads="1"/>
          </p:cNvSpPr>
          <p:nvPr/>
        </p:nvSpPr>
        <p:spPr bwMode="auto">
          <a:xfrm>
            <a:off x="0" y="2588530"/>
            <a:ext cx="5715000" cy="685800"/>
          </a:xfrm>
          <a:prstGeom prst="wedgeRectCallout">
            <a:avLst>
              <a:gd name="adj1" fmla="val 66792"/>
              <a:gd name="adj2" fmla="val 27315"/>
            </a:avLst>
          </a:prstGeom>
          <a:solidFill>
            <a:srgbClr val="CCFF99"/>
          </a:solidFill>
          <a:ln w="9525">
            <a:solidFill>
              <a:schemeClr val="tx1"/>
            </a:solidFill>
            <a:miter lim="800000"/>
            <a:headEnd/>
            <a:tailEnd/>
          </a:ln>
          <a:effectLst/>
        </p:spPr>
        <p:txBody>
          <a:bodyPr/>
          <a:lstStyle/>
          <a:p>
            <a:pPr eaLnBrk="0" hangingPunct="0">
              <a:spcBef>
                <a:spcPct val="50000"/>
              </a:spcBef>
              <a:defRPr/>
            </a:pPr>
            <a:r>
              <a:rPr lang="en-US" sz="4800" b="1">
                <a:effectLst>
                  <a:outerShdw blurRad="38100" dist="38100" dir="2700000" algn="tl">
                    <a:srgbClr val="FFFFFF"/>
                  </a:outerShdw>
                </a:effectLst>
                <a:latin typeface="Times New Roman" panose="02020603050405020304" pitchFamily="18" charset="0"/>
                <a:cs typeface="Times New Roman" panose="02020603050405020304" pitchFamily="18" charset="0"/>
              </a:rPr>
              <a:t>Dãy núi Bạch Mã</a:t>
            </a:r>
          </a:p>
        </p:txBody>
      </p:sp>
      <p:sp>
        <p:nvSpPr>
          <p:cNvPr id="27653" name="Text Box 5"/>
          <p:cNvSpPr txBox="1">
            <a:spLocks noChangeArrowheads="1"/>
          </p:cNvSpPr>
          <p:nvPr/>
        </p:nvSpPr>
        <p:spPr bwMode="auto">
          <a:xfrm>
            <a:off x="9220200" y="1436638"/>
            <a:ext cx="2362199" cy="2308324"/>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4800" b="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Lược đồ VIỆT NAM</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repeatCount="4000" fill="hold" grpId="0"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down)">
                                      <p:cBhvr>
                                        <p:cTn id="7" dur="1000"/>
                                        <p:tgtEl>
                                          <p:spTgt spid="27651"/>
                                        </p:tgtEl>
                                      </p:cBhvr>
                                    </p:animEffect>
                                  </p:childTnLst>
                                </p:cTn>
                              </p:par>
                              <p:par>
                                <p:cTn id="8" presetID="53" presetClass="entr" presetSubtype="0" repeatCount="3000" fill="hold" grpId="0" nodeType="withEffect">
                                  <p:stCondLst>
                                    <p:cond delay="0"/>
                                  </p:stCondLst>
                                  <p:childTnLst>
                                    <p:set>
                                      <p:cBhvr>
                                        <p:cTn id="9" dur="1" fill="hold">
                                          <p:stCondLst>
                                            <p:cond delay="0"/>
                                          </p:stCondLst>
                                        </p:cTn>
                                        <p:tgtEl>
                                          <p:spTgt spid="27652"/>
                                        </p:tgtEl>
                                        <p:attrNameLst>
                                          <p:attrName>style.visibility</p:attrName>
                                        </p:attrNameLst>
                                      </p:cBhvr>
                                      <p:to>
                                        <p:strVal val="visible"/>
                                      </p:to>
                                    </p:set>
                                    <p:anim calcmode="lin" valueType="num">
                                      <p:cBhvr>
                                        <p:cTn id="10" dur="1000" fill="hold"/>
                                        <p:tgtEl>
                                          <p:spTgt spid="27652"/>
                                        </p:tgtEl>
                                        <p:attrNameLst>
                                          <p:attrName>ppt_w</p:attrName>
                                        </p:attrNameLst>
                                      </p:cBhvr>
                                      <p:tavLst>
                                        <p:tav tm="0">
                                          <p:val>
                                            <p:fltVal val="0"/>
                                          </p:val>
                                        </p:tav>
                                        <p:tav tm="100000">
                                          <p:val>
                                            <p:strVal val="#ppt_w"/>
                                          </p:val>
                                        </p:tav>
                                      </p:tavLst>
                                    </p:anim>
                                    <p:anim calcmode="lin" valueType="num">
                                      <p:cBhvr>
                                        <p:cTn id="11" dur="1000" fill="hold"/>
                                        <p:tgtEl>
                                          <p:spTgt spid="27652"/>
                                        </p:tgtEl>
                                        <p:attrNameLst>
                                          <p:attrName>ppt_h</p:attrName>
                                        </p:attrNameLst>
                                      </p:cBhvr>
                                      <p:tavLst>
                                        <p:tav tm="0">
                                          <p:val>
                                            <p:fltVal val="0"/>
                                          </p:val>
                                        </p:tav>
                                        <p:tav tm="100000">
                                          <p:val>
                                            <p:strVal val="#ppt_h"/>
                                          </p:val>
                                        </p:tav>
                                      </p:tavLst>
                                    </p:anim>
                                    <p:animEffect transition="in" filter="fade">
                                      <p:cBhvr>
                                        <p:cTn id="12"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ext Box 2"/>
          <p:cNvSpPr>
            <a:spLocks noGrp="1" noChangeArrowheads="1"/>
          </p:cNvSpPr>
          <p:nvPr>
            <p:ph type="body" idx="1"/>
          </p:nvPr>
        </p:nvSpPr>
        <p:spPr>
          <a:xfrm>
            <a:off x="0" y="304800"/>
            <a:ext cx="11734800" cy="5791200"/>
          </a:xfrm>
          <a:noFill/>
        </p:spPr>
        <p:txBody>
          <a:bodyPr/>
          <a:lstStyle/>
          <a:p>
            <a:pPr algn="just" eaLnBrk="1" hangingPunct="1">
              <a:lnSpc>
                <a:spcPct val="95000"/>
              </a:lnSpc>
            </a:pPr>
            <a:r>
              <a:rPr lang="en-US" sz="4800" b="1" smtClean="0">
                <a:solidFill>
                  <a:srgbClr val="0000CC"/>
                </a:solidFill>
                <a:latin typeface="Times New Roman" panose="02020603050405020304" pitchFamily="18" charset="0"/>
                <a:cs typeface="Times New Roman" panose="02020603050405020304" pitchFamily="18" charset="0"/>
              </a:rPr>
              <a:t>    Vườn Quốc Gia Bạch Mã cách thành phố Huế 60km về phía Nam. </a:t>
            </a:r>
          </a:p>
          <a:p>
            <a:pPr algn="just" eaLnBrk="1" hangingPunct="1">
              <a:lnSpc>
                <a:spcPct val="95000"/>
              </a:lnSpc>
            </a:pPr>
            <a:r>
              <a:rPr lang="en-US" sz="4800" b="1" smtClean="0">
                <a:solidFill>
                  <a:srgbClr val="0000CC"/>
                </a:solidFill>
                <a:latin typeface="Times New Roman" panose="02020603050405020304" pitchFamily="18" charset="0"/>
                <a:cs typeface="Times New Roman" panose="02020603050405020304" pitchFamily="18" charset="0"/>
              </a:rPr>
              <a:t>VQG Bạch Mã có diện tích 22.030 ha.</a:t>
            </a:r>
          </a:p>
          <a:p>
            <a:pPr algn="just" eaLnBrk="1" hangingPunct="1">
              <a:lnSpc>
                <a:spcPct val="95000"/>
              </a:lnSpc>
            </a:pPr>
            <a:r>
              <a:rPr lang="en-US" sz="4800" b="1" smtClean="0">
                <a:solidFill>
                  <a:srgbClr val="0000CC"/>
                </a:solidFill>
                <a:latin typeface="Times New Roman" panose="02020603050405020304" pitchFamily="18" charset="0"/>
                <a:cs typeface="Times New Roman" panose="02020603050405020304" pitchFamily="18" charset="0"/>
              </a:rPr>
              <a:t> VQG Bạch Mã có nhiều đỉnh núi cao trên 1.000 m (đỉnh cao nhất là đỉnh Bạch Mã cao 1.450 m). </a:t>
            </a:r>
          </a:p>
        </p:txBody>
      </p:sp>
      <p:sp>
        <p:nvSpPr>
          <p:cNvPr id="20484" name="Line 3"/>
          <p:cNvSpPr>
            <a:spLocks noChangeShapeType="1"/>
          </p:cNvSpPr>
          <p:nvPr/>
        </p:nvSpPr>
        <p:spPr bwMode="auto">
          <a:xfrm>
            <a:off x="804864" y="6096000"/>
            <a:ext cx="10714672" cy="158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4800">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randombar(horizontal)">
                                      <p:cBhvr>
                                        <p:cTn id="7" dur="500"/>
                                        <p:tgtEl>
                                          <p:spTgt spid="296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698">
                                            <p:txEl>
                                              <p:pRg st="1" end="1"/>
                                            </p:txEl>
                                          </p:spTgt>
                                        </p:tgtEl>
                                        <p:attrNameLst>
                                          <p:attrName>style.visibility</p:attrName>
                                        </p:attrNameLst>
                                      </p:cBhvr>
                                      <p:to>
                                        <p:strVal val="visible"/>
                                      </p:to>
                                    </p:set>
                                    <p:animEffect transition="in" filter="randombar(horizontal)">
                                      <p:cBhvr>
                                        <p:cTn id="12" dur="500"/>
                                        <p:tgtEl>
                                          <p:spTgt spid="296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698">
                                            <p:txEl>
                                              <p:pRg st="2" end="2"/>
                                            </p:txEl>
                                          </p:spTgt>
                                        </p:tgtEl>
                                        <p:attrNameLst>
                                          <p:attrName>style.visibility</p:attrName>
                                        </p:attrNameLst>
                                      </p:cBhvr>
                                      <p:to>
                                        <p:strVal val="visible"/>
                                      </p:to>
                                    </p:set>
                                    <p:animEffect transition="in" filter="randombar(horizontal)">
                                      <p:cBhvr>
                                        <p:cTn id="17" dur="500"/>
                                        <p:tgtEl>
                                          <p:spTgt spid="296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ext Box 2"/>
          <p:cNvSpPr>
            <a:spLocks noGrp="1" noChangeArrowheads="1"/>
          </p:cNvSpPr>
          <p:nvPr>
            <p:ph type="body" idx="1"/>
          </p:nvPr>
        </p:nvSpPr>
        <p:spPr>
          <a:xfrm>
            <a:off x="0" y="304800"/>
            <a:ext cx="11734800" cy="5791200"/>
          </a:xfrm>
          <a:noFill/>
        </p:spPr>
        <p:txBody>
          <a:bodyPr/>
          <a:lstStyle/>
          <a:p>
            <a:pPr algn="just" eaLnBrk="1" hangingPunct="1">
              <a:lnSpc>
                <a:spcPct val="95000"/>
              </a:lnSpc>
            </a:pPr>
            <a:r>
              <a:rPr lang="en-US" sz="4800" b="1" smtClean="0">
                <a:solidFill>
                  <a:srgbClr val="0000CC"/>
                </a:solidFill>
                <a:latin typeface="Times New Roman" panose="02020603050405020304" pitchFamily="18" charset="0"/>
                <a:cs typeface="Times New Roman" panose="02020603050405020304" pitchFamily="18" charset="0"/>
              </a:rPr>
              <a:t>  Nơi đây có tới 1.406 loài thực vật, trong đó, hơn 30 loài thực vật được ghi trong sách đỏ Việt Nam. </a:t>
            </a:r>
          </a:p>
          <a:p>
            <a:pPr algn="just" eaLnBrk="1" hangingPunct="1">
              <a:lnSpc>
                <a:spcPct val="95000"/>
              </a:lnSpc>
            </a:pPr>
            <a:r>
              <a:rPr lang="en-US" sz="4800" b="1" smtClean="0">
                <a:solidFill>
                  <a:srgbClr val="0000CC"/>
                </a:solidFill>
                <a:latin typeface="Times New Roman" panose="02020603050405020304" pitchFamily="18" charset="0"/>
                <a:cs typeface="Times New Roman" panose="02020603050405020304" pitchFamily="18" charset="0"/>
              </a:rPr>
              <a:t>Ngoài ra, các nhà khoa học đã ghi nhận được 931 loài động vật, trong đó có 68 loài đã được ghi tên trong sách đỏ Việt Nam. </a:t>
            </a:r>
          </a:p>
        </p:txBody>
      </p:sp>
      <p:sp>
        <p:nvSpPr>
          <p:cNvPr id="20484" name="Line 3"/>
          <p:cNvSpPr>
            <a:spLocks noChangeShapeType="1"/>
          </p:cNvSpPr>
          <p:nvPr/>
        </p:nvSpPr>
        <p:spPr bwMode="auto">
          <a:xfrm>
            <a:off x="804864" y="6096000"/>
            <a:ext cx="10714672" cy="158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vi-VN"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436725"/>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blinds(horizontal)">
                                      <p:cBhvr>
                                        <p:cTn id="7" dur="500"/>
                                        <p:tgtEl>
                                          <p:spTgt spid="296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698">
                                            <p:txEl>
                                              <p:pRg st="1" end="1"/>
                                            </p:txEl>
                                          </p:spTgt>
                                        </p:tgtEl>
                                        <p:attrNameLst>
                                          <p:attrName>style.visibility</p:attrName>
                                        </p:attrNameLst>
                                      </p:cBhvr>
                                      <p:to>
                                        <p:strVal val="visible"/>
                                      </p:to>
                                    </p:set>
                                    <p:animEffect transition="in" filter="blinds(horizontal)">
                                      <p:cBhvr>
                                        <p:cTn id="12" dur="500"/>
                                        <p:tgtEl>
                                          <p:spTgt spid="296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1507" name="Picture 2" descr="http://images.timnhanh.com/nhipsong/20070330/Image/bm2.jpg"/>
          <p:cNvPicPr>
            <a:picLocks noChangeAspect="1" noChangeArrowheads="1"/>
          </p:cNvPicPr>
          <p:nvPr/>
        </p:nvPicPr>
        <p:blipFill>
          <a:blip r:embed="rId3" r:link="rId4">
            <a:lum bright="12000" contrast="24000"/>
            <a:extLst>
              <a:ext uri="{28A0092B-C50C-407E-A947-70E740481C1C}">
                <a14:useLocalDpi xmlns:a14="http://schemas.microsoft.com/office/drawing/2010/main" val="0"/>
              </a:ext>
            </a:extLst>
          </a:blip>
          <a:srcRect/>
          <a:stretch>
            <a:fillRect/>
          </a:stretch>
        </p:blipFill>
        <p:spPr bwMode="auto">
          <a:xfrm>
            <a:off x="7219950" y="304800"/>
            <a:ext cx="4419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7258050" y="5288340"/>
            <a:ext cx="4648200" cy="1569660"/>
          </a:xfrm>
          <a:prstGeom prst="rect">
            <a:avLst/>
          </a:prstGeom>
          <a:noFill/>
          <a:ln w="9525">
            <a:noFill/>
            <a:miter lim="800000"/>
            <a:headEnd/>
            <a:tailEnd/>
          </a:ln>
          <a:effectLst/>
        </p:spPr>
        <p:txBody>
          <a:bodyPr>
            <a:spAutoFit/>
          </a:bodyPr>
          <a:lstStyle/>
          <a:p>
            <a:pPr eaLnBrk="0" hangingPunct="0">
              <a:spcBef>
                <a:spcPct val="50000"/>
              </a:spcBef>
              <a:defRPr/>
            </a:pPr>
            <a:r>
              <a:rPr lang="en-US" sz="4800" b="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Hải Vọng đài ở Bạch Mã </a:t>
            </a:r>
          </a:p>
        </p:txBody>
      </p:sp>
      <p:sp>
        <p:nvSpPr>
          <p:cNvPr id="31748" name="Text Box 4"/>
          <p:cNvSpPr txBox="1">
            <a:spLocks noChangeArrowheads="1"/>
          </p:cNvSpPr>
          <p:nvPr/>
        </p:nvSpPr>
        <p:spPr bwMode="auto">
          <a:xfrm>
            <a:off x="323850" y="323850"/>
            <a:ext cx="661035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800" b="1">
                <a:solidFill>
                  <a:srgbClr val="0000CC"/>
                </a:solidFill>
                <a:latin typeface="Times New Roman" panose="02020603050405020304" pitchFamily="18" charset="0"/>
                <a:cs typeface="Times New Roman" panose="02020603050405020304" pitchFamily="18" charset="0"/>
              </a:rPr>
              <a:t>Vườn quốc gia Bạch Mã là khu bảo vệ và phát triển các mẫu chuẩn động thực vật và các hệ sinh thái thuộc </a:t>
            </a:r>
            <a:r>
              <a:rPr lang="en-US" sz="4800" b="1">
                <a:solidFill>
                  <a:srgbClr val="FF0000"/>
                </a:solidFill>
                <a:latin typeface="Times New Roman" panose="02020603050405020304" pitchFamily="18" charset="0"/>
                <a:cs typeface="Times New Roman" panose="02020603050405020304" pitchFamily="18" charset="0"/>
              </a:rPr>
              <a:t>vùng chuyển tiếp khí hậu giữa miền Bắc và miền Nam Việt Nam.</a:t>
            </a:r>
            <a:r>
              <a:rPr lang="en-US" sz="480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2" name="Picture 2" descr="Đón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5800" y="228600"/>
            <a:ext cx="10439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1676400" y="5638800"/>
            <a:ext cx="8991600" cy="769441"/>
          </a:xfrm>
          <a:prstGeom prst="rect">
            <a:avLst/>
          </a:prstGeom>
          <a:noFill/>
          <a:ln w="9525">
            <a:noFill/>
            <a:miter lim="800000"/>
            <a:headEnd/>
            <a:tailEnd/>
          </a:ln>
          <a:effectLst/>
        </p:spPr>
        <p:txBody>
          <a:bodyPr wrap="square">
            <a:spAutoFit/>
          </a:bodyPr>
          <a:lstStyle/>
          <a:p>
            <a:pPr eaLnBrk="0" hangingPunct="0">
              <a:spcBef>
                <a:spcPct val="50000"/>
              </a:spcBef>
              <a:defRPr/>
            </a:pPr>
            <a:r>
              <a:rPr lang="en-US" sz="4400" b="1">
                <a:solidFill>
                  <a:srgbClr val="FFFF00"/>
                </a:solidFill>
                <a:latin typeface="Times New Roman" panose="02020603050405020304" pitchFamily="18" charset="0"/>
                <a:cs typeface="Times New Roman" panose="02020603050405020304" pitchFamily="18" charset="0"/>
              </a:rPr>
              <a:t>Đường lên  V QG  Bạch Mã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0-#ppt_w/2"/>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2" descr="b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49" y="2514600"/>
            <a:ext cx="533400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
            <a:ext cx="11582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3600" b="1">
                <a:solidFill>
                  <a:srgbClr val="0000CC"/>
                </a:solidFill>
                <a:latin typeface="Times New Roman" panose="02020603050405020304" pitchFamily="18" charset="0"/>
                <a:cs typeface="Times New Roman" panose="02020603050405020304" pitchFamily="18" charset="0"/>
              </a:rPr>
              <a:t>Hằng năm Bạch Mã vẫn đón khoảng 15.000 du khách. Họ đến Bạch Mã để tận hưởng không khí trong lành, được xem sự đa dạng sinh thái với sự hiện diện của những loài thú hoang, chim muông quý hiếm đang còn lại ở nơi đây. </a:t>
            </a:r>
          </a:p>
        </p:txBody>
      </p:sp>
      <p:sp>
        <p:nvSpPr>
          <p:cNvPr id="23558" name="Rectangle 4"/>
          <p:cNvSpPr>
            <a:spLocks noChangeArrowheads="1"/>
          </p:cNvSpPr>
          <p:nvPr/>
        </p:nvSpPr>
        <p:spPr bwMode="auto">
          <a:xfrm>
            <a:off x="4991101" y="540436"/>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sz="3600">
              <a:latin typeface="Times New Roman" panose="02020603050405020304" pitchFamily="18" charset="0"/>
              <a:cs typeface="Times New Roman" panose="02020603050405020304" pitchFamily="18" charset="0"/>
            </a:endParaRPr>
          </a:p>
        </p:txBody>
      </p:sp>
      <p:pic>
        <p:nvPicPr>
          <p:cNvPr id="23559" name="Picture 5" descr="ảnh"/>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400800" y="2438400"/>
            <a:ext cx="41148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13"/>
          <p:cNvSpPr txBox="1">
            <a:spLocks noChangeArrowheads="1"/>
          </p:cNvSpPr>
          <p:nvPr/>
        </p:nvSpPr>
        <p:spPr bwMode="auto">
          <a:xfrm>
            <a:off x="6419850" y="6118125"/>
            <a:ext cx="556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3600" b="1">
                <a:solidFill>
                  <a:srgbClr val="0000CC"/>
                </a:solidFill>
                <a:latin typeface="Times New Roman" panose="02020603050405020304" pitchFamily="18" charset="0"/>
                <a:cs typeface="Times New Roman" panose="02020603050405020304" pitchFamily="18" charset="0"/>
              </a:rPr>
              <a:t>Vườn quốc gia Bạch Mã. </a:t>
            </a:r>
          </a:p>
        </p:txBody>
      </p:sp>
      <p:sp>
        <p:nvSpPr>
          <p:cNvPr id="23561" name="AutoShape 14">
            <a:hlinkClick r:id="rId6" action="ppaction://hlinksldjump" highlightClick="1"/>
          </p:cNvPr>
          <p:cNvSpPr>
            <a:spLocks noChangeArrowheads="1"/>
          </p:cNvSpPr>
          <p:nvPr/>
        </p:nvSpPr>
        <p:spPr bwMode="auto">
          <a:xfrm>
            <a:off x="1371600" y="0"/>
            <a:ext cx="228600" cy="381000"/>
          </a:xfrm>
          <a:prstGeom prst="actionButtonBackPrevious">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sz="3600">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Hộp_Văn_Bản 2"/>
          <p:cNvSpPr txBox="1">
            <a:spLocks noChangeArrowheads="1"/>
          </p:cNvSpPr>
          <p:nvPr/>
        </p:nvSpPr>
        <p:spPr bwMode="auto">
          <a:xfrm>
            <a:off x="1371600" y="3429000"/>
            <a:ext cx="9144000" cy="1184940"/>
          </a:xfrm>
          <a:prstGeom prst="rect">
            <a:avLst/>
          </a:prstGeom>
          <a:noFill/>
          <a:ln w="9525">
            <a:noFill/>
            <a:miter lim="800000"/>
            <a:headEnd/>
            <a:tailEnd/>
          </a:ln>
        </p:spPr>
        <p:txBody>
          <a:bodyPr>
            <a:spAutoFit/>
          </a:bodyPr>
          <a:lstStyle/>
          <a:p>
            <a:pPr algn="ctr">
              <a:spcBef>
                <a:spcPts val="600"/>
              </a:spcBef>
              <a:spcAft>
                <a:spcPts val="600"/>
              </a:spcAft>
            </a:pPr>
            <a:r>
              <a:rPr lang="en-US" sz="4800" b="1">
                <a:solidFill>
                  <a:srgbClr val="0033CC"/>
                </a:solidFill>
                <a:latin typeface="Arial" pitchFamily="34" charset="0"/>
                <a:cs typeface="Arial" pitchFamily="34" charset="0"/>
              </a:rPr>
              <a:t>NĂM HỌC </a:t>
            </a:r>
            <a:r>
              <a:rPr lang="en-US" sz="4800" b="1" smtClean="0">
                <a:solidFill>
                  <a:srgbClr val="0033CC"/>
                </a:solidFill>
                <a:latin typeface="Arial" pitchFamily="34" charset="0"/>
                <a:cs typeface="Arial" pitchFamily="34" charset="0"/>
              </a:rPr>
              <a:t>2020 </a:t>
            </a:r>
            <a:r>
              <a:rPr lang="en-US" sz="4800" b="1">
                <a:solidFill>
                  <a:srgbClr val="0033CC"/>
                </a:solidFill>
                <a:latin typeface="Arial" pitchFamily="34" charset="0"/>
                <a:cs typeface="Arial" pitchFamily="34" charset="0"/>
              </a:rPr>
              <a:t>- </a:t>
            </a:r>
            <a:r>
              <a:rPr lang="en-US" sz="4800" b="1" smtClean="0">
                <a:solidFill>
                  <a:srgbClr val="0033CC"/>
                </a:solidFill>
                <a:latin typeface="Arial" pitchFamily="34" charset="0"/>
                <a:cs typeface="Arial" pitchFamily="34" charset="0"/>
              </a:rPr>
              <a:t>2021</a:t>
            </a:r>
            <a:endParaRPr lang="en-US" sz="4800" b="1">
              <a:solidFill>
                <a:srgbClr val="0033CC"/>
              </a:solidFill>
              <a:latin typeface="Arial" pitchFamily="34" charset="0"/>
              <a:cs typeface="Arial" pitchFamily="34" charset="0"/>
            </a:endParaRPr>
          </a:p>
          <a:p>
            <a:pPr algn="ctr"/>
            <a:endParaRPr lang="en-US">
              <a:latin typeface="Arial" pitchFamily="34" charset="0"/>
              <a:cs typeface="Arial" pitchFamily="34" charset="0"/>
            </a:endParaRPr>
          </a:p>
        </p:txBody>
      </p:sp>
      <p:sp>
        <p:nvSpPr>
          <p:cNvPr id="4" name="Hộp_Văn_Bản 3"/>
          <p:cNvSpPr txBox="1"/>
          <p:nvPr/>
        </p:nvSpPr>
        <p:spPr>
          <a:xfrm>
            <a:off x="1494195" y="891374"/>
            <a:ext cx="8896308" cy="7863840"/>
          </a:xfrm>
          <a:prstGeom prst="rect">
            <a:avLst/>
          </a:prstGeom>
          <a:noFill/>
        </p:spPr>
        <p:txBody>
          <a:bodyPr spcFirstLastPara="1">
            <a:prstTxWarp prst="textArchUp">
              <a:avLst>
                <a:gd name="adj" fmla="val 11329067"/>
              </a:avLst>
            </a:prstTxWarp>
            <a:spAutoFit/>
          </a:bodyPr>
          <a:lstStyle/>
          <a:p>
            <a:pPr algn="ctr" fontAlgn="auto">
              <a:spcBef>
                <a:spcPts val="0"/>
              </a:spcBef>
              <a:spcAft>
                <a:spcPts val="0"/>
              </a:spcAft>
              <a:defRPr/>
            </a:pPr>
            <a:r>
              <a:rPr lang="en-US" sz="4600" b="1" dirty="0">
                <a:solidFill>
                  <a:srgbClr val="FF0000"/>
                </a:solidFill>
                <a:latin typeface="Arial" pitchFamily="34" charset="0"/>
                <a:cs typeface="Arial" pitchFamily="34" charset="0"/>
              </a:rPr>
              <a:t>TR</a:t>
            </a:r>
            <a:r>
              <a:rPr lang="vi-VN" sz="4600" b="1" dirty="0">
                <a:solidFill>
                  <a:srgbClr val="FF0000"/>
                </a:solidFill>
                <a:latin typeface="Arial" pitchFamily="34" charset="0"/>
                <a:cs typeface="Arial" pitchFamily="34" charset="0"/>
              </a:rPr>
              <a:t>ƯỜNG</a:t>
            </a:r>
            <a:r>
              <a:rPr lang="en-US" sz="4600" b="1" dirty="0">
                <a:solidFill>
                  <a:srgbClr val="FF0000"/>
                </a:solidFill>
                <a:latin typeface="Arial" pitchFamily="34" charset="0"/>
                <a:cs typeface="Arial" pitchFamily="34" charset="0"/>
              </a:rPr>
              <a:t> TIỂU HỌC </a:t>
            </a:r>
            <a:r>
              <a:rPr lang="en-US" sz="4600" b="1" dirty="0" smtClean="0">
                <a:solidFill>
                  <a:srgbClr val="FF0000"/>
                </a:solidFill>
                <a:cs typeface="Arial" pitchFamily="34" charset="0"/>
              </a:rPr>
              <a:t>KIM SƠN</a:t>
            </a:r>
            <a:r>
              <a:rPr lang="en-US" sz="4600" b="1" dirty="0" smtClean="0">
                <a:solidFill>
                  <a:srgbClr val="FF0000"/>
                </a:solidFill>
                <a:latin typeface="Arial" pitchFamily="34" charset="0"/>
                <a:cs typeface="Arial" pitchFamily="34" charset="0"/>
              </a:rPr>
              <a:t> </a:t>
            </a:r>
            <a:r>
              <a:rPr lang="en-US" sz="4600" b="1" dirty="0">
                <a:solidFill>
                  <a:srgbClr val="FF0000"/>
                </a:solidFill>
                <a:latin typeface="Arial" pitchFamily="34" charset="0"/>
                <a:cs typeface="Arial" pitchFamily="34" charset="0"/>
              </a:rPr>
              <a:t>– LỚP </a:t>
            </a:r>
            <a:r>
              <a:rPr lang="en-US" sz="4600" b="1" dirty="0" smtClean="0">
                <a:solidFill>
                  <a:srgbClr val="FF0000"/>
                </a:solidFill>
                <a:cs typeface="Arial" pitchFamily="34" charset="0"/>
              </a:rPr>
              <a:t>5B</a:t>
            </a:r>
            <a:endParaRPr lang="en-US" sz="4600" b="1" dirty="0">
              <a:solidFill>
                <a:srgbClr val="FF0000"/>
              </a:solidFill>
              <a:latin typeface="Arial" pitchFamily="34" charset="0"/>
              <a:cs typeface="Arial" pitchFamily="34" charset="0"/>
            </a:endParaRPr>
          </a:p>
        </p:txBody>
      </p:sp>
      <p:grpSp>
        <p:nvGrpSpPr>
          <p:cNvPr id="2" name="Nhóm 1"/>
          <p:cNvGrpSpPr/>
          <p:nvPr/>
        </p:nvGrpSpPr>
        <p:grpSpPr>
          <a:xfrm>
            <a:off x="0" y="19051"/>
            <a:ext cx="12115800" cy="6858000"/>
            <a:chOff x="1249363" y="0"/>
            <a:chExt cx="9571037" cy="7086600"/>
          </a:xfrm>
        </p:grpSpPr>
        <p:pic>
          <p:nvPicPr>
            <p:cNvPr id="7" name="Picture 4" descr="Buombay"/>
            <p:cNvPicPr>
              <a:picLocks noChangeAspect="1" noChangeArrowheads="1" noCrop="1"/>
            </p:cNvPicPr>
            <p:nvPr/>
          </p:nvPicPr>
          <p:blipFill>
            <a:blip r:embed="rId2"/>
            <a:srcRect/>
            <a:stretch>
              <a:fillRect/>
            </a:stretch>
          </p:blipFill>
          <p:spPr bwMode="auto">
            <a:xfrm flipV="1">
              <a:off x="1676400" y="0"/>
              <a:ext cx="9144000" cy="838200"/>
            </a:xfrm>
            <a:prstGeom prst="rect">
              <a:avLst/>
            </a:prstGeom>
            <a:noFill/>
            <a:ln w="9525">
              <a:noFill/>
              <a:miter lim="800000"/>
              <a:headEnd/>
              <a:tailEnd/>
            </a:ln>
          </p:spPr>
        </p:pic>
        <p:pic>
          <p:nvPicPr>
            <p:cNvPr id="8" name="Picture 4" descr="Buombay"/>
            <p:cNvPicPr>
              <a:picLocks noChangeAspect="1" noChangeArrowheads="1" noCrop="1"/>
            </p:cNvPicPr>
            <p:nvPr/>
          </p:nvPicPr>
          <p:blipFill>
            <a:blip r:embed="rId2"/>
            <a:srcRect/>
            <a:stretch>
              <a:fillRect/>
            </a:stretch>
          </p:blipFill>
          <p:spPr bwMode="auto">
            <a:xfrm rot="10800000" flipV="1">
              <a:off x="1371600" y="6019800"/>
              <a:ext cx="9144000" cy="838200"/>
            </a:xfrm>
            <a:prstGeom prst="rect">
              <a:avLst/>
            </a:prstGeom>
            <a:noFill/>
            <a:ln w="9525">
              <a:noFill/>
              <a:miter lim="800000"/>
              <a:headEnd/>
              <a:tailEnd/>
            </a:ln>
          </p:spPr>
        </p:pic>
        <p:pic>
          <p:nvPicPr>
            <p:cNvPr id="9" name="Picture 4" descr="Buombay"/>
            <p:cNvPicPr>
              <a:picLocks noChangeAspect="1" noChangeArrowheads="1" noCrop="1"/>
            </p:cNvPicPr>
            <p:nvPr/>
          </p:nvPicPr>
          <p:blipFill>
            <a:blip r:embed="rId2"/>
            <a:srcRect/>
            <a:stretch>
              <a:fillRect/>
            </a:stretch>
          </p:blipFill>
          <p:spPr bwMode="auto">
            <a:xfrm rot="16200000" flipV="1">
              <a:off x="-1828800" y="3200400"/>
              <a:ext cx="6858000" cy="457200"/>
            </a:xfrm>
            <a:prstGeom prst="rect">
              <a:avLst/>
            </a:prstGeom>
            <a:noFill/>
            <a:ln w="9525">
              <a:noFill/>
              <a:miter lim="800000"/>
              <a:headEnd/>
              <a:tailEnd/>
            </a:ln>
          </p:spPr>
        </p:pic>
        <p:pic>
          <p:nvPicPr>
            <p:cNvPr id="10" name="Picture 4" descr="Buombay"/>
            <p:cNvPicPr>
              <a:picLocks noChangeAspect="1" noChangeArrowheads="1" noCrop="1"/>
            </p:cNvPicPr>
            <p:nvPr/>
          </p:nvPicPr>
          <p:blipFill>
            <a:blip r:embed="rId2"/>
            <a:srcRect/>
            <a:stretch>
              <a:fillRect/>
            </a:stretch>
          </p:blipFill>
          <p:spPr bwMode="auto">
            <a:xfrm rot="5400000" flipV="1">
              <a:off x="6858000" y="3429000"/>
              <a:ext cx="6858000" cy="457200"/>
            </a:xfrm>
            <a:prstGeom prst="rect">
              <a:avLst/>
            </a:prstGeom>
            <a:noFill/>
            <a:ln w="9525">
              <a:noFill/>
              <a:miter lim="800000"/>
              <a:headEnd/>
              <a:tailEnd/>
            </a:ln>
          </p:spPr>
        </p:pic>
        <p:pic>
          <p:nvPicPr>
            <p:cNvPr id="2056" name="Picture 4" descr="XMASCA~1"/>
            <p:cNvPicPr>
              <a:picLocks noChangeAspect="1" noChangeArrowheads="1" noCrop="1"/>
            </p:cNvPicPr>
            <p:nvPr/>
          </p:nvPicPr>
          <p:blipFill>
            <a:blip r:embed="rId3"/>
            <a:srcRect/>
            <a:stretch>
              <a:fillRect/>
            </a:stretch>
          </p:blipFill>
          <p:spPr bwMode="auto">
            <a:xfrm>
              <a:off x="5038726" y="5867400"/>
              <a:ext cx="1971675" cy="1143000"/>
            </a:xfrm>
            <a:prstGeom prst="rect">
              <a:avLst/>
            </a:prstGeom>
            <a:noFill/>
            <a:ln w="9525">
              <a:noFill/>
              <a:miter lim="800000"/>
              <a:headEnd/>
              <a:tailEnd/>
            </a:ln>
          </p:spPr>
        </p:pic>
        <p:pic>
          <p:nvPicPr>
            <p:cNvPr id="2057" name="Picture 6" descr="F:\HINH ANH\HinhDong\Hoa\h14.gif"/>
            <p:cNvPicPr>
              <a:picLocks noChangeAspect="1" noChangeArrowheads="1" noCrop="1"/>
            </p:cNvPicPr>
            <p:nvPr/>
          </p:nvPicPr>
          <p:blipFill>
            <a:blip r:embed="rId4"/>
            <a:srcRect/>
            <a:stretch>
              <a:fillRect/>
            </a:stretch>
          </p:blipFill>
          <p:spPr bwMode="auto">
            <a:xfrm rot="-1069637">
              <a:off x="1249363" y="5661025"/>
              <a:ext cx="1135063" cy="1371600"/>
            </a:xfrm>
            <a:prstGeom prst="rect">
              <a:avLst/>
            </a:prstGeom>
            <a:noFill/>
            <a:ln w="9525">
              <a:noFill/>
              <a:miter lim="800000"/>
              <a:headEnd/>
              <a:tailEnd/>
            </a:ln>
          </p:spPr>
        </p:pic>
        <p:pic>
          <p:nvPicPr>
            <p:cNvPr id="2058" name="Picture 6" descr="F:\HINH ANH\HinhDong\Hoa\h14.gif"/>
            <p:cNvPicPr>
              <a:picLocks noChangeAspect="1" noChangeArrowheads="1" noCrop="1"/>
            </p:cNvPicPr>
            <p:nvPr/>
          </p:nvPicPr>
          <p:blipFill>
            <a:blip r:embed="rId4"/>
            <a:srcRect/>
            <a:stretch>
              <a:fillRect/>
            </a:stretch>
          </p:blipFill>
          <p:spPr bwMode="auto">
            <a:xfrm rot="10020752">
              <a:off x="9512301" y="20638"/>
              <a:ext cx="1135063" cy="1371600"/>
            </a:xfrm>
            <a:prstGeom prst="rect">
              <a:avLst/>
            </a:prstGeom>
            <a:noFill/>
            <a:ln w="9525">
              <a:noFill/>
              <a:miter lim="800000"/>
              <a:headEnd/>
              <a:tailEnd/>
            </a:ln>
          </p:spPr>
        </p:pic>
        <p:pic>
          <p:nvPicPr>
            <p:cNvPr id="2059" name="Picture 6" descr="F:\HINH ANH\HinhDong\Hoa\h14.gif"/>
            <p:cNvPicPr>
              <a:picLocks noChangeAspect="1" noChangeArrowheads="1" noCrop="1"/>
            </p:cNvPicPr>
            <p:nvPr/>
          </p:nvPicPr>
          <p:blipFill>
            <a:blip r:embed="rId4"/>
            <a:srcRect/>
            <a:stretch>
              <a:fillRect/>
            </a:stretch>
          </p:blipFill>
          <p:spPr bwMode="auto">
            <a:xfrm rot="-6619011">
              <a:off x="9321800" y="5692775"/>
              <a:ext cx="1136650" cy="1371600"/>
            </a:xfrm>
            <a:prstGeom prst="rect">
              <a:avLst/>
            </a:prstGeom>
            <a:noFill/>
            <a:ln w="9525">
              <a:noFill/>
              <a:miter lim="800000"/>
              <a:headEnd/>
              <a:tailEnd/>
            </a:ln>
          </p:spPr>
        </p:pic>
        <p:pic>
          <p:nvPicPr>
            <p:cNvPr id="2060" name="Picture 6" descr="F:\HINH ANH\HinhDong\Hoa\h14.gif"/>
            <p:cNvPicPr>
              <a:picLocks noChangeAspect="1" noChangeArrowheads="1" noCrop="1"/>
            </p:cNvPicPr>
            <p:nvPr/>
          </p:nvPicPr>
          <p:blipFill>
            <a:blip r:embed="rId4"/>
            <a:srcRect/>
            <a:stretch>
              <a:fillRect/>
            </a:stretch>
          </p:blipFill>
          <p:spPr bwMode="auto">
            <a:xfrm rot="5164617">
              <a:off x="1459707" y="-26194"/>
              <a:ext cx="1135063" cy="1371601"/>
            </a:xfrm>
            <a:prstGeom prst="rect">
              <a:avLst/>
            </a:prstGeom>
            <a:noFill/>
            <a:ln w="9525">
              <a:noFill/>
              <a:miter lim="800000"/>
              <a:headEnd/>
              <a:tailEnd/>
            </a:ln>
          </p:spPr>
        </p:pic>
      </p:grpSp>
      <p:pic>
        <p:nvPicPr>
          <p:cNvPr id="15" name="Picture 21" descr="Firewrk8"/>
          <p:cNvPicPr>
            <a:picLocks noChangeAspect="1" noChangeArrowheads="1"/>
          </p:cNvPicPr>
          <p:nvPr/>
        </p:nvPicPr>
        <p:blipFill>
          <a:blip r:embed="rId5">
            <a:lum bright="6000" contrast="30000"/>
          </a:blip>
          <a:srcRect/>
          <a:stretch>
            <a:fillRect/>
          </a:stretch>
        </p:blipFill>
        <p:spPr bwMode="auto">
          <a:xfrm>
            <a:off x="2362200" y="2057401"/>
            <a:ext cx="2683312" cy="3008313"/>
          </a:xfrm>
          <a:prstGeom prst="rect">
            <a:avLst/>
          </a:prstGeom>
          <a:noFill/>
          <a:ln w="9525">
            <a:noFill/>
            <a:miter lim="800000"/>
            <a:headEnd/>
            <a:tailEnd/>
          </a:ln>
        </p:spPr>
      </p:pic>
      <p:pic>
        <p:nvPicPr>
          <p:cNvPr id="16" name="Picture 22" descr="Firewrk8"/>
          <p:cNvPicPr>
            <a:picLocks noChangeAspect="1" noChangeArrowheads="1"/>
          </p:cNvPicPr>
          <p:nvPr/>
        </p:nvPicPr>
        <p:blipFill>
          <a:blip r:embed="rId5">
            <a:lum bright="6000" contrast="30000"/>
          </a:blip>
          <a:srcRect/>
          <a:stretch>
            <a:fillRect/>
          </a:stretch>
        </p:blipFill>
        <p:spPr bwMode="auto">
          <a:xfrm>
            <a:off x="7086600" y="1828801"/>
            <a:ext cx="3124200" cy="3160713"/>
          </a:xfrm>
          <a:prstGeom prst="rect">
            <a:avLst/>
          </a:prstGeom>
          <a:noFill/>
          <a:ln w="9525">
            <a:noFill/>
            <a:miter lim="800000"/>
            <a:headEnd/>
            <a:tailEnd/>
          </a:ln>
        </p:spPr>
      </p:pic>
      <p:pic>
        <p:nvPicPr>
          <p:cNvPr id="18" name="Picture 22" descr="Firewrk8"/>
          <p:cNvPicPr>
            <a:picLocks noChangeAspect="1" noChangeArrowheads="1"/>
          </p:cNvPicPr>
          <p:nvPr/>
        </p:nvPicPr>
        <p:blipFill>
          <a:blip r:embed="rId5">
            <a:lum bright="6000" contrast="30000"/>
          </a:blip>
          <a:srcRect/>
          <a:stretch>
            <a:fillRect/>
          </a:stretch>
        </p:blipFill>
        <p:spPr bwMode="auto">
          <a:xfrm>
            <a:off x="4495800" y="1"/>
            <a:ext cx="3124200" cy="3160713"/>
          </a:xfrm>
          <a:prstGeom prst="rect">
            <a:avLst/>
          </a:prstGeom>
          <a:noFill/>
          <a:ln w="9525">
            <a:noFill/>
            <a:miter lim="800000"/>
            <a:headEnd/>
            <a:tailEnd/>
          </a:ln>
        </p:spPr>
      </p:pic>
      <p:pic>
        <p:nvPicPr>
          <p:cNvPr id="19" name="Picture 22" descr="Firewrk8"/>
          <p:cNvPicPr>
            <a:picLocks noChangeAspect="1" noChangeArrowheads="1"/>
          </p:cNvPicPr>
          <p:nvPr/>
        </p:nvPicPr>
        <p:blipFill>
          <a:blip r:embed="rId5">
            <a:lum bright="6000" contrast="30000"/>
          </a:blip>
          <a:srcRect/>
          <a:stretch>
            <a:fillRect/>
          </a:stretch>
        </p:blipFill>
        <p:spPr bwMode="auto">
          <a:xfrm>
            <a:off x="4572000" y="3810000"/>
            <a:ext cx="2895600" cy="2667000"/>
          </a:xfrm>
          <a:prstGeom prst="rect">
            <a:avLst/>
          </a:prstGeom>
          <a:noFill/>
          <a:ln w="9525">
            <a:noFill/>
            <a:miter lim="800000"/>
            <a:headEnd/>
            <a:tailEnd/>
          </a:ln>
        </p:spPr>
      </p:pic>
    </p:spTree>
    <p:extLst>
      <p:ext uri="{BB962C8B-B14F-4D97-AF65-F5344CB8AC3E}">
        <p14:creationId xmlns:p14="http://schemas.microsoft.com/office/powerpoint/2010/main" val="3994533223"/>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indefinite" fill="hold" nodeType="withEffect">
                                  <p:stCondLst>
                                    <p:cond delay="500"/>
                                  </p:stCondLst>
                                  <p:iterate type="lt">
                                    <p:tmPct val="5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0" fill="hold"/>
                                        <p:tgtEl>
                                          <p:spTgt spid="15"/>
                                        </p:tgtEl>
                                        <p:attrNameLst>
                                          <p:attrName>ppt_w</p:attrName>
                                        </p:attrNameLst>
                                      </p:cBhvr>
                                      <p:tavLst>
                                        <p:tav tm="0">
                                          <p:val>
                                            <p:fltVal val="0"/>
                                          </p:val>
                                        </p:tav>
                                        <p:tav tm="100000">
                                          <p:val>
                                            <p:strVal val="#ppt_w"/>
                                          </p:val>
                                        </p:tav>
                                      </p:tavLst>
                                    </p:anim>
                                    <p:anim calcmode="lin" valueType="num">
                                      <p:cBhvr>
                                        <p:cTn id="8" dur="5000" fill="hold"/>
                                        <p:tgtEl>
                                          <p:spTgt spid="15"/>
                                        </p:tgtEl>
                                        <p:attrNameLst>
                                          <p:attrName>ppt_h</p:attrName>
                                        </p:attrNameLst>
                                      </p:cBhvr>
                                      <p:tavLst>
                                        <p:tav tm="0">
                                          <p:val>
                                            <p:fltVal val="0"/>
                                          </p:val>
                                        </p:tav>
                                        <p:tav tm="100000">
                                          <p:val>
                                            <p:strVal val="#ppt_h"/>
                                          </p:val>
                                        </p:tav>
                                      </p:tavLst>
                                    </p:anim>
                                    <p:anim calcmode="lin" valueType="num">
                                      <p:cBhvr>
                                        <p:cTn id="9" dur="5000" fill="hold"/>
                                        <p:tgtEl>
                                          <p:spTgt spid="15"/>
                                        </p:tgtEl>
                                        <p:attrNameLst>
                                          <p:attrName>style.rotation</p:attrName>
                                        </p:attrNameLst>
                                      </p:cBhvr>
                                      <p:tavLst>
                                        <p:tav tm="0">
                                          <p:val>
                                            <p:fltVal val="90"/>
                                          </p:val>
                                        </p:tav>
                                        <p:tav tm="100000">
                                          <p:val>
                                            <p:fltVal val="0"/>
                                          </p:val>
                                        </p:tav>
                                      </p:tavLst>
                                    </p:anim>
                                    <p:animEffect transition="in" filter="fade">
                                      <p:cBhvr>
                                        <p:cTn id="10" dur="5000"/>
                                        <p:tgtEl>
                                          <p:spTgt spid="15"/>
                                        </p:tgtEl>
                                      </p:cBhvr>
                                    </p:animEffect>
                                  </p:childTnLst>
                                </p:cTn>
                              </p:par>
                              <p:par>
                                <p:cTn id="11" presetID="31" presetClass="entr" presetSubtype="0" repeatCount="indefinite" fill="hold" nodeType="withEffect">
                                  <p:stCondLst>
                                    <p:cond delay="500"/>
                                  </p:stCondLst>
                                  <p:iterate type="lt">
                                    <p:tmPct val="5000"/>
                                  </p:iterate>
                                  <p:childTnLst>
                                    <p:set>
                                      <p:cBhvr>
                                        <p:cTn id="12" dur="1" fill="hold">
                                          <p:stCondLst>
                                            <p:cond delay="0"/>
                                          </p:stCondLst>
                                        </p:cTn>
                                        <p:tgtEl>
                                          <p:spTgt spid="16"/>
                                        </p:tgtEl>
                                        <p:attrNameLst>
                                          <p:attrName>style.visibility</p:attrName>
                                        </p:attrNameLst>
                                      </p:cBhvr>
                                      <p:to>
                                        <p:strVal val="visible"/>
                                      </p:to>
                                    </p:set>
                                    <p:anim calcmode="lin" valueType="num">
                                      <p:cBhvr>
                                        <p:cTn id="13" dur="5000" fill="hold"/>
                                        <p:tgtEl>
                                          <p:spTgt spid="16"/>
                                        </p:tgtEl>
                                        <p:attrNameLst>
                                          <p:attrName>ppt_w</p:attrName>
                                        </p:attrNameLst>
                                      </p:cBhvr>
                                      <p:tavLst>
                                        <p:tav tm="0">
                                          <p:val>
                                            <p:fltVal val="0"/>
                                          </p:val>
                                        </p:tav>
                                        <p:tav tm="100000">
                                          <p:val>
                                            <p:strVal val="#ppt_w"/>
                                          </p:val>
                                        </p:tav>
                                      </p:tavLst>
                                    </p:anim>
                                    <p:anim calcmode="lin" valueType="num">
                                      <p:cBhvr>
                                        <p:cTn id="14" dur="5000" fill="hold"/>
                                        <p:tgtEl>
                                          <p:spTgt spid="16"/>
                                        </p:tgtEl>
                                        <p:attrNameLst>
                                          <p:attrName>ppt_h</p:attrName>
                                        </p:attrNameLst>
                                      </p:cBhvr>
                                      <p:tavLst>
                                        <p:tav tm="0">
                                          <p:val>
                                            <p:fltVal val="0"/>
                                          </p:val>
                                        </p:tav>
                                        <p:tav tm="100000">
                                          <p:val>
                                            <p:strVal val="#ppt_h"/>
                                          </p:val>
                                        </p:tav>
                                      </p:tavLst>
                                    </p:anim>
                                    <p:anim calcmode="lin" valueType="num">
                                      <p:cBhvr>
                                        <p:cTn id="15" dur="5000" fill="hold"/>
                                        <p:tgtEl>
                                          <p:spTgt spid="16"/>
                                        </p:tgtEl>
                                        <p:attrNameLst>
                                          <p:attrName>style.rotation</p:attrName>
                                        </p:attrNameLst>
                                      </p:cBhvr>
                                      <p:tavLst>
                                        <p:tav tm="0">
                                          <p:val>
                                            <p:fltVal val="90"/>
                                          </p:val>
                                        </p:tav>
                                        <p:tav tm="100000">
                                          <p:val>
                                            <p:fltVal val="0"/>
                                          </p:val>
                                        </p:tav>
                                      </p:tavLst>
                                    </p:anim>
                                    <p:animEffect transition="in" filter="fade">
                                      <p:cBhvr>
                                        <p:cTn id="16" dur="5000"/>
                                        <p:tgtEl>
                                          <p:spTgt spid="16"/>
                                        </p:tgtEl>
                                      </p:cBhvr>
                                    </p:animEffect>
                                  </p:childTnLst>
                                </p:cTn>
                              </p:par>
                              <p:par>
                                <p:cTn id="17" presetID="31" presetClass="entr" presetSubtype="0" repeatCount="indefinite" fill="hold" nodeType="withEffect">
                                  <p:stCondLst>
                                    <p:cond delay="500"/>
                                  </p:stCondLst>
                                  <p:iterate type="lt">
                                    <p:tmPct val="5000"/>
                                  </p:iterate>
                                  <p:childTnLst>
                                    <p:set>
                                      <p:cBhvr>
                                        <p:cTn id="18" dur="1" fill="hold">
                                          <p:stCondLst>
                                            <p:cond delay="0"/>
                                          </p:stCondLst>
                                        </p:cTn>
                                        <p:tgtEl>
                                          <p:spTgt spid="18"/>
                                        </p:tgtEl>
                                        <p:attrNameLst>
                                          <p:attrName>style.visibility</p:attrName>
                                        </p:attrNameLst>
                                      </p:cBhvr>
                                      <p:to>
                                        <p:strVal val="visible"/>
                                      </p:to>
                                    </p:set>
                                    <p:anim calcmode="lin" valueType="num">
                                      <p:cBhvr>
                                        <p:cTn id="19" dur="5000" fill="hold"/>
                                        <p:tgtEl>
                                          <p:spTgt spid="18"/>
                                        </p:tgtEl>
                                        <p:attrNameLst>
                                          <p:attrName>ppt_w</p:attrName>
                                        </p:attrNameLst>
                                      </p:cBhvr>
                                      <p:tavLst>
                                        <p:tav tm="0">
                                          <p:val>
                                            <p:fltVal val="0"/>
                                          </p:val>
                                        </p:tav>
                                        <p:tav tm="100000">
                                          <p:val>
                                            <p:strVal val="#ppt_w"/>
                                          </p:val>
                                        </p:tav>
                                      </p:tavLst>
                                    </p:anim>
                                    <p:anim calcmode="lin" valueType="num">
                                      <p:cBhvr>
                                        <p:cTn id="20" dur="5000" fill="hold"/>
                                        <p:tgtEl>
                                          <p:spTgt spid="18"/>
                                        </p:tgtEl>
                                        <p:attrNameLst>
                                          <p:attrName>ppt_h</p:attrName>
                                        </p:attrNameLst>
                                      </p:cBhvr>
                                      <p:tavLst>
                                        <p:tav tm="0">
                                          <p:val>
                                            <p:fltVal val="0"/>
                                          </p:val>
                                        </p:tav>
                                        <p:tav tm="100000">
                                          <p:val>
                                            <p:strVal val="#ppt_h"/>
                                          </p:val>
                                        </p:tav>
                                      </p:tavLst>
                                    </p:anim>
                                    <p:anim calcmode="lin" valueType="num">
                                      <p:cBhvr>
                                        <p:cTn id="21" dur="5000" fill="hold"/>
                                        <p:tgtEl>
                                          <p:spTgt spid="18"/>
                                        </p:tgtEl>
                                        <p:attrNameLst>
                                          <p:attrName>style.rotation</p:attrName>
                                        </p:attrNameLst>
                                      </p:cBhvr>
                                      <p:tavLst>
                                        <p:tav tm="0">
                                          <p:val>
                                            <p:fltVal val="90"/>
                                          </p:val>
                                        </p:tav>
                                        <p:tav tm="100000">
                                          <p:val>
                                            <p:fltVal val="0"/>
                                          </p:val>
                                        </p:tav>
                                      </p:tavLst>
                                    </p:anim>
                                    <p:animEffect transition="in" filter="fade">
                                      <p:cBhvr>
                                        <p:cTn id="22" dur="5000"/>
                                        <p:tgtEl>
                                          <p:spTgt spid="18"/>
                                        </p:tgtEl>
                                      </p:cBhvr>
                                    </p:animEffect>
                                  </p:childTnLst>
                                </p:cTn>
                              </p:par>
                              <p:par>
                                <p:cTn id="23" presetID="31" presetClass="entr" presetSubtype="0" repeatCount="indefinite" fill="hold" nodeType="withEffect">
                                  <p:stCondLst>
                                    <p:cond delay="500"/>
                                  </p:stCondLst>
                                  <p:iterate type="lt">
                                    <p:tmPct val="5000"/>
                                  </p:iterate>
                                  <p:childTnLst>
                                    <p:set>
                                      <p:cBhvr>
                                        <p:cTn id="24" dur="1" fill="hold">
                                          <p:stCondLst>
                                            <p:cond delay="0"/>
                                          </p:stCondLst>
                                        </p:cTn>
                                        <p:tgtEl>
                                          <p:spTgt spid="19"/>
                                        </p:tgtEl>
                                        <p:attrNameLst>
                                          <p:attrName>style.visibility</p:attrName>
                                        </p:attrNameLst>
                                      </p:cBhvr>
                                      <p:to>
                                        <p:strVal val="visible"/>
                                      </p:to>
                                    </p:set>
                                    <p:anim calcmode="lin" valueType="num">
                                      <p:cBhvr>
                                        <p:cTn id="25" dur="5000" fill="hold"/>
                                        <p:tgtEl>
                                          <p:spTgt spid="19"/>
                                        </p:tgtEl>
                                        <p:attrNameLst>
                                          <p:attrName>ppt_w</p:attrName>
                                        </p:attrNameLst>
                                      </p:cBhvr>
                                      <p:tavLst>
                                        <p:tav tm="0">
                                          <p:val>
                                            <p:fltVal val="0"/>
                                          </p:val>
                                        </p:tav>
                                        <p:tav tm="100000">
                                          <p:val>
                                            <p:strVal val="#ppt_w"/>
                                          </p:val>
                                        </p:tav>
                                      </p:tavLst>
                                    </p:anim>
                                    <p:anim calcmode="lin" valueType="num">
                                      <p:cBhvr>
                                        <p:cTn id="26" dur="5000" fill="hold"/>
                                        <p:tgtEl>
                                          <p:spTgt spid="19"/>
                                        </p:tgtEl>
                                        <p:attrNameLst>
                                          <p:attrName>ppt_h</p:attrName>
                                        </p:attrNameLst>
                                      </p:cBhvr>
                                      <p:tavLst>
                                        <p:tav tm="0">
                                          <p:val>
                                            <p:fltVal val="0"/>
                                          </p:val>
                                        </p:tav>
                                        <p:tav tm="100000">
                                          <p:val>
                                            <p:strVal val="#ppt_h"/>
                                          </p:val>
                                        </p:tav>
                                      </p:tavLst>
                                    </p:anim>
                                    <p:anim calcmode="lin" valueType="num">
                                      <p:cBhvr>
                                        <p:cTn id="27" dur="5000" fill="hold"/>
                                        <p:tgtEl>
                                          <p:spTgt spid="19"/>
                                        </p:tgtEl>
                                        <p:attrNameLst>
                                          <p:attrName>style.rotation</p:attrName>
                                        </p:attrNameLst>
                                      </p:cBhvr>
                                      <p:tavLst>
                                        <p:tav tm="0">
                                          <p:val>
                                            <p:fltVal val="90"/>
                                          </p:val>
                                        </p:tav>
                                        <p:tav tm="100000">
                                          <p:val>
                                            <p:fltVal val="0"/>
                                          </p:val>
                                        </p:tav>
                                      </p:tavLst>
                                    </p:anim>
                                    <p:animEffect transition="in" filter="fade">
                                      <p:cBhvr>
                                        <p:cTn id="28"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1962026267"/>
              </p:ext>
            </p:extLst>
          </p:nvPr>
        </p:nvGraphicFramePr>
        <p:xfrm>
          <a:off x="6592888" y="164058"/>
          <a:ext cx="5294312" cy="6858000"/>
        </p:xfrm>
        <a:graphic>
          <a:graphicData uri="http://schemas.openxmlformats.org/presentationml/2006/ole">
            <mc:AlternateContent xmlns:mc="http://schemas.openxmlformats.org/markup-compatibility/2006">
              <mc:Choice xmlns:v="urn:schemas-microsoft-com:vml" Requires="v">
                <p:oleObj spid="_x0000_s6179" name="PhotoImpact" r:id="rId4" imgW="7352381" imgH="9523810" progId="PI3.Image">
                  <p:embed/>
                </p:oleObj>
              </mc:Choice>
              <mc:Fallback>
                <p:oleObj name="PhotoImpact" r:id="rId4" imgW="7352381" imgH="95238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2888" y="164058"/>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Rectangle 3"/>
          <p:cNvSpPr>
            <a:spLocks noGrp="1" noChangeArrowheads="1"/>
          </p:cNvSpPr>
          <p:nvPr>
            <p:ph type="title"/>
          </p:nvPr>
        </p:nvSpPr>
        <p:spPr>
          <a:xfrm>
            <a:off x="0" y="247650"/>
            <a:ext cx="6629400" cy="6286500"/>
          </a:xfrm>
        </p:spPr>
        <p:txBody>
          <a:bodyPr/>
          <a:lstStyle/>
          <a:p>
            <a:pPr algn="l" eaLnBrk="1" hangingPunct="1"/>
            <a:r>
              <a:rPr lang="en-US" sz="4000" b="1">
                <a:solidFill>
                  <a:schemeClr val="tx1"/>
                </a:solidFill>
                <a:latin typeface="Times New Roman" panose="02020603050405020304" pitchFamily="18" charset="0"/>
                <a:cs typeface="Times New Roman" panose="02020603050405020304" pitchFamily="18" charset="0"/>
              </a:rPr>
              <a:t>Ở miền Bắc</a:t>
            </a:r>
            <a:r>
              <a:rPr lang="en-US" sz="4000" b="1">
                <a:latin typeface="Times New Roman" panose="02020603050405020304" pitchFamily="18" charset="0"/>
                <a:cs typeface="Times New Roman" panose="02020603050405020304" pitchFamily="18" charset="0"/>
              </a:rPr>
              <a:t>, ứng với hai mùa gió là mùa hạ và mùa đông. </a:t>
            </a:r>
            <a:br>
              <a:rPr lang="en-US" sz="4000" b="1">
                <a:latin typeface="Times New Roman" panose="02020603050405020304" pitchFamily="18" charset="0"/>
                <a:cs typeface="Times New Roman" panose="02020603050405020304" pitchFamily="18" charset="0"/>
              </a:rPr>
            </a:br>
            <a:r>
              <a:rPr lang="en-US" sz="4000" b="1">
                <a:latin typeface="Times New Roman" panose="02020603050405020304" pitchFamily="18" charset="0"/>
                <a:cs typeface="Times New Roman" panose="02020603050405020304" pitchFamily="18" charset="0"/>
              </a:rPr>
              <a:t>Mùa hạ trời nóng và có nhiều mưa. </a:t>
            </a:r>
            <a:br>
              <a:rPr lang="en-US" sz="4000" b="1">
                <a:latin typeface="Times New Roman" panose="02020603050405020304" pitchFamily="18" charset="0"/>
                <a:cs typeface="Times New Roman" panose="02020603050405020304" pitchFamily="18" charset="0"/>
              </a:rPr>
            </a:br>
            <a:r>
              <a:rPr lang="en-US" sz="4000" b="1">
                <a:solidFill>
                  <a:srgbClr val="FF0000"/>
                </a:solidFill>
                <a:latin typeface="Times New Roman" panose="02020603050405020304" pitchFamily="18" charset="0"/>
                <a:cs typeface="Times New Roman" panose="02020603050405020304" pitchFamily="18" charset="0"/>
              </a:rPr>
              <a:t>Mùa đông lạnh và ít mưa</a:t>
            </a:r>
            <a:r>
              <a:rPr lang="en-US" sz="4000" b="1">
                <a:latin typeface="Times New Roman" panose="02020603050405020304" pitchFamily="18" charset="0"/>
                <a:cs typeface="Times New Roman" panose="02020603050405020304" pitchFamily="18" charset="0"/>
              </a:rPr>
              <a:t>. </a:t>
            </a:r>
            <a:br>
              <a:rPr lang="en-US" sz="4000" b="1">
                <a:latin typeface="Times New Roman" panose="02020603050405020304" pitchFamily="18" charset="0"/>
                <a:cs typeface="Times New Roman" panose="02020603050405020304" pitchFamily="18" charset="0"/>
              </a:rPr>
            </a:br>
            <a:r>
              <a:rPr lang="en-US" sz="4000" b="1">
                <a:solidFill>
                  <a:srgbClr val="0000CC"/>
                </a:solidFill>
                <a:latin typeface="Times New Roman" panose="02020603050405020304" pitchFamily="18" charset="0"/>
                <a:cs typeface="Times New Roman" panose="02020603050405020304" pitchFamily="18" charset="0"/>
              </a:rPr>
              <a:t>Giữa hai mùa là những thời kỳ chuyển tiếp, quen gọi là mùa xuân và mùa thu.</a:t>
            </a:r>
            <a:br>
              <a:rPr lang="en-US" sz="4000" b="1">
                <a:solidFill>
                  <a:srgbClr val="0000CC"/>
                </a:solidFill>
                <a:latin typeface="Times New Roman" panose="02020603050405020304" pitchFamily="18" charset="0"/>
                <a:cs typeface="Times New Roman" panose="02020603050405020304" pitchFamily="18" charset="0"/>
              </a:rPr>
            </a:br>
            <a:r>
              <a:rPr lang="en-US" sz="4000" b="1">
                <a:latin typeface="Times New Roman" panose="02020603050405020304" pitchFamily="18" charset="0"/>
                <a:cs typeface="Times New Roman" panose="02020603050405020304" pitchFamily="18" charset="0"/>
              </a:rPr>
              <a:t> Mùa xuân có mưa phùn ẩm ướt; mùa thu trời se lạnh, khô hanh.</a:t>
            </a:r>
          </a:p>
        </p:txBody>
      </p:sp>
      <p:graphicFrame>
        <p:nvGraphicFramePr>
          <p:cNvPr id="6147" name="Object 4"/>
          <p:cNvGraphicFramePr>
            <a:graphicFrameLocks noGrp="1" noChangeAspect="1"/>
          </p:cNvGraphicFramePr>
          <p:nvPr>
            <p:ph idx="1"/>
            <p:extLst>
              <p:ext uri="{D42A27DB-BD31-4B8C-83A1-F6EECF244321}">
                <p14:modId xmlns:p14="http://schemas.microsoft.com/office/powerpoint/2010/main" val="3744612759"/>
              </p:ext>
            </p:extLst>
          </p:nvPr>
        </p:nvGraphicFramePr>
        <p:xfrm>
          <a:off x="6592888" y="164058"/>
          <a:ext cx="5294312" cy="6858000"/>
        </p:xfrm>
        <a:graphic>
          <a:graphicData uri="http://schemas.openxmlformats.org/presentationml/2006/ole">
            <mc:AlternateContent xmlns:mc="http://schemas.openxmlformats.org/markup-compatibility/2006">
              <mc:Choice xmlns:v="urn:schemas-microsoft-com:vml" Requires="v">
                <p:oleObj spid="_x0000_s6180" name="PhotoImpact" r:id="rId6" imgW="7352381" imgH="9523810" progId="PI3.Image">
                  <p:embed/>
                </p:oleObj>
              </mc:Choice>
              <mc:Fallback>
                <p:oleObj name="PhotoImpact" r:id="rId6" imgW="7352381" imgH="9523810" progId="PI3.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2888" y="164058"/>
                        <a:ext cx="5294312" cy="6858000"/>
                      </a:xfrm>
                      <a:prstGeom prst="rect">
                        <a:avLst/>
                      </a:prstGeom>
                      <a:noFill/>
                      <a:ln w="57150" cmpd="sng">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893" name="Picture 5" descr="rut 1"/>
          <p:cNvPicPr>
            <a:picLocks noChangeAspect="1" noChangeArrowheads="1"/>
          </p:cNvPicPr>
          <p:nvPr/>
        </p:nvPicPr>
        <p:blipFill>
          <a:blip r:embed="rId7">
            <a:extLst>
              <a:ext uri="{28A0092B-C50C-407E-A947-70E740481C1C}">
                <a14:useLocalDpi xmlns:a14="http://schemas.microsoft.com/office/drawing/2010/main" val="0"/>
              </a:ext>
            </a:extLst>
          </a:blip>
          <a:srcRect l="14409" t="41559" r="-18311" b="34465"/>
          <a:stretch>
            <a:fillRect/>
          </a:stretch>
        </p:blipFill>
        <p:spPr bwMode="auto">
          <a:xfrm rot="13466232">
            <a:off x="8153400" y="164058"/>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rut 1"/>
          <p:cNvPicPr>
            <a:picLocks noChangeAspect="1" noChangeArrowheads="1"/>
          </p:cNvPicPr>
          <p:nvPr/>
        </p:nvPicPr>
        <p:blipFill>
          <a:blip r:embed="rId7">
            <a:extLst>
              <a:ext uri="{28A0092B-C50C-407E-A947-70E740481C1C}">
                <a14:useLocalDpi xmlns:a14="http://schemas.microsoft.com/office/drawing/2010/main" val="0"/>
              </a:ext>
            </a:extLst>
          </a:blip>
          <a:srcRect l="14409" t="41559" r="-18311" b="34465"/>
          <a:stretch>
            <a:fillRect/>
          </a:stretch>
        </p:blipFill>
        <p:spPr bwMode="auto">
          <a:xfrm rot="13466232">
            <a:off x="8686800" y="392658"/>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rut 1"/>
          <p:cNvPicPr>
            <a:picLocks noChangeAspect="1" noChangeArrowheads="1"/>
          </p:cNvPicPr>
          <p:nvPr/>
        </p:nvPicPr>
        <p:blipFill>
          <a:blip r:embed="rId7">
            <a:extLst>
              <a:ext uri="{28A0092B-C50C-407E-A947-70E740481C1C}">
                <a14:useLocalDpi xmlns:a14="http://schemas.microsoft.com/office/drawing/2010/main" val="0"/>
              </a:ext>
            </a:extLst>
          </a:blip>
          <a:srcRect l="14409" t="41559" r="-18311" b="34465"/>
          <a:stretch>
            <a:fillRect/>
          </a:stretch>
        </p:blipFill>
        <p:spPr bwMode="auto">
          <a:xfrm rot="13466232">
            <a:off x="8305800" y="1992858"/>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2450058"/>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200" y="1383258"/>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muiten_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9200" y="1459458"/>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67740" flipH="1">
            <a:off x="8610600" y="1916658"/>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2"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1400" y="2602458"/>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3"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600" y="1535658"/>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4" descr="muiten_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91600" y="1611858"/>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5"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67740" flipH="1">
            <a:off x="8763000" y="2069058"/>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891"/>
                                        </p:tgtEl>
                                        <p:attrNameLst>
                                          <p:attrName>style.visibility</p:attrName>
                                        </p:attrNameLst>
                                      </p:cBhvr>
                                      <p:to>
                                        <p:strVal val="visible"/>
                                      </p:to>
                                    </p:set>
                                    <p:anim calcmode="discrete" valueType="clr">
                                      <p:cBhvr override="childStyle">
                                        <p:cTn id="7" dur="80"/>
                                        <p:tgtEl>
                                          <p:spTgt spid="378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1"/>
                                        </p:tgtEl>
                                        <p:attrNameLst>
                                          <p:attrName>fillcolor</p:attrName>
                                        </p:attrNameLst>
                                      </p:cBhvr>
                                      <p:tavLst>
                                        <p:tav tm="0">
                                          <p:val>
                                            <p:clrVal>
                                              <a:schemeClr val="accent2"/>
                                            </p:clrVal>
                                          </p:val>
                                        </p:tav>
                                        <p:tav tm="50000">
                                          <p:val>
                                            <p:clrVal>
                                              <a:schemeClr val="hlink"/>
                                            </p:clrVal>
                                          </p:val>
                                        </p:tav>
                                      </p:tavLst>
                                    </p:anim>
                                    <p:set>
                                      <p:cBhvr>
                                        <p:cTn id="9" dur="80"/>
                                        <p:tgtEl>
                                          <p:spTgt spid="37891"/>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strips(upRight)">
                                      <p:cBhvr>
                                        <p:cTn id="12" dur="2000"/>
                                        <p:tgtEl>
                                          <p:spTgt spid="37896"/>
                                        </p:tgtEl>
                                      </p:cBhvr>
                                    </p:animEffect>
                                  </p:childTnLst>
                                </p:cTn>
                              </p:par>
                              <p:par>
                                <p:cTn id="13" presetID="18" presetClass="entr" presetSubtype="3" fill="hold" nodeType="withEffect">
                                  <p:stCondLst>
                                    <p:cond delay="0"/>
                                  </p:stCondLst>
                                  <p:childTnLst>
                                    <p:set>
                                      <p:cBhvr>
                                        <p:cTn id="14" dur="1" fill="hold">
                                          <p:stCondLst>
                                            <p:cond delay="0"/>
                                          </p:stCondLst>
                                        </p:cTn>
                                        <p:tgtEl>
                                          <p:spTgt spid="37897"/>
                                        </p:tgtEl>
                                        <p:attrNameLst>
                                          <p:attrName>style.visibility</p:attrName>
                                        </p:attrNameLst>
                                      </p:cBhvr>
                                      <p:to>
                                        <p:strVal val="visible"/>
                                      </p:to>
                                    </p:set>
                                    <p:animEffect transition="in" filter="strips(upRight)">
                                      <p:cBhvr>
                                        <p:cTn id="15" dur="2000"/>
                                        <p:tgtEl>
                                          <p:spTgt spid="37897"/>
                                        </p:tgtEl>
                                      </p:cBhvr>
                                    </p:animEffect>
                                  </p:childTnLst>
                                </p:cTn>
                              </p:par>
                              <p:par>
                                <p:cTn id="16" presetID="18" presetClass="entr" presetSubtype="12" fill="hold"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strips(downLeft)">
                                      <p:cBhvr>
                                        <p:cTn id="18" dur="2000"/>
                                        <p:tgtEl>
                                          <p:spTgt spid="37898"/>
                                        </p:tgtEl>
                                      </p:cBhvr>
                                    </p:animEffect>
                                  </p:childTnLst>
                                </p:cTn>
                              </p:par>
                              <p:par>
                                <p:cTn id="19" presetID="18" presetClass="entr" presetSubtype="12" fill="hold" nodeType="withEffect">
                                  <p:stCondLst>
                                    <p:cond delay="0"/>
                                  </p:stCondLst>
                                  <p:childTnLst>
                                    <p:set>
                                      <p:cBhvr>
                                        <p:cTn id="20" dur="1" fill="hold">
                                          <p:stCondLst>
                                            <p:cond delay="0"/>
                                          </p:stCondLst>
                                        </p:cTn>
                                        <p:tgtEl>
                                          <p:spTgt spid="37899"/>
                                        </p:tgtEl>
                                        <p:attrNameLst>
                                          <p:attrName>style.visibility</p:attrName>
                                        </p:attrNameLst>
                                      </p:cBhvr>
                                      <p:to>
                                        <p:strVal val="visible"/>
                                      </p:to>
                                    </p:set>
                                    <p:animEffect transition="in" filter="strips(downLeft)">
                                      <p:cBhvr>
                                        <p:cTn id="21" dur="2000"/>
                                        <p:tgtEl>
                                          <p:spTgt spid="37899"/>
                                        </p:tgtEl>
                                      </p:cBhvr>
                                    </p:animEffect>
                                  </p:childTnLst>
                                </p:cTn>
                              </p:par>
                              <p:par>
                                <p:cTn id="22" presetID="18" presetClass="entr" presetSubtype="3" fill="hold" nodeType="withEffect">
                                  <p:stCondLst>
                                    <p:cond delay="0"/>
                                  </p:stCondLst>
                                  <p:childTnLst>
                                    <p:set>
                                      <p:cBhvr>
                                        <p:cTn id="23" dur="1" fill="hold">
                                          <p:stCondLst>
                                            <p:cond delay="0"/>
                                          </p:stCondLst>
                                        </p:cTn>
                                        <p:tgtEl>
                                          <p:spTgt spid="37900"/>
                                        </p:tgtEl>
                                        <p:attrNameLst>
                                          <p:attrName>style.visibility</p:attrName>
                                        </p:attrNameLst>
                                      </p:cBhvr>
                                      <p:to>
                                        <p:strVal val="visible"/>
                                      </p:to>
                                    </p:set>
                                    <p:animEffect transition="in" filter="strips(upRight)">
                                      <p:cBhvr>
                                        <p:cTn id="24" dur="2000"/>
                                        <p:tgtEl>
                                          <p:spTgt spid="37900"/>
                                        </p:tgtEl>
                                      </p:cBhvr>
                                    </p:animEffect>
                                  </p:childTnLst>
                                </p:cTn>
                              </p:par>
                              <p:par>
                                <p:cTn id="25" presetID="18" presetClass="entr" presetSubtype="3" fill="hold" nodeType="withEffect">
                                  <p:stCondLst>
                                    <p:cond delay="0"/>
                                  </p:stCondLst>
                                  <p:childTnLst>
                                    <p:set>
                                      <p:cBhvr>
                                        <p:cTn id="26" dur="1" fill="hold">
                                          <p:stCondLst>
                                            <p:cond delay="0"/>
                                          </p:stCondLst>
                                        </p:cTn>
                                        <p:tgtEl>
                                          <p:spTgt spid="37901"/>
                                        </p:tgtEl>
                                        <p:attrNameLst>
                                          <p:attrName>style.visibility</p:attrName>
                                        </p:attrNameLst>
                                      </p:cBhvr>
                                      <p:to>
                                        <p:strVal val="visible"/>
                                      </p:to>
                                    </p:set>
                                    <p:animEffect transition="in" filter="strips(upRight)">
                                      <p:cBhvr>
                                        <p:cTn id="27" dur="2000"/>
                                        <p:tgtEl>
                                          <p:spTgt spid="37901"/>
                                        </p:tgtEl>
                                      </p:cBhvr>
                                    </p:animEffect>
                                  </p:childTnLst>
                                </p:cTn>
                              </p:par>
                              <p:par>
                                <p:cTn id="28" presetID="18" presetClass="entr" presetSubtype="12" fill="hold" nodeType="withEffect">
                                  <p:stCondLst>
                                    <p:cond delay="0"/>
                                  </p:stCondLst>
                                  <p:childTnLst>
                                    <p:set>
                                      <p:cBhvr>
                                        <p:cTn id="29" dur="1" fill="hold">
                                          <p:stCondLst>
                                            <p:cond delay="0"/>
                                          </p:stCondLst>
                                        </p:cTn>
                                        <p:tgtEl>
                                          <p:spTgt spid="37902"/>
                                        </p:tgtEl>
                                        <p:attrNameLst>
                                          <p:attrName>style.visibility</p:attrName>
                                        </p:attrNameLst>
                                      </p:cBhvr>
                                      <p:to>
                                        <p:strVal val="visible"/>
                                      </p:to>
                                    </p:set>
                                    <p:animEffect transition="in" filter="strips(downLeft)">
                                      <p:cBhvr>
                                        <p:cTn id="30" dur="2000"/>
                                        <p:tgtEl>
                                          <p:spTgt spid="37902"/>
                                        </p:tgtEl>
                                      </p:cBhvr>
                                    </p:animEffect>
                                  </p:childTnLst>
                                </p:cTn>
                              </p:par>
                              <p:par>
                                <p:cTn id="31" presetID="18" presetClass="entr" presetSubtype="12" fill="hold" nodeType="withEffect">
                                  <p:stCondLst>
                                    <p:cond delay="0"/>
                                  </p:stCondLst>
                                  <p:childTnLst>
                                    <p:set>
                                      <p:cBhvr>
                                        <p:cTn id="32" dur="1" fill="hold">
                                          <p:stCondLst>
                                            <p:cond delay="0"/>
                                          </p:stCondLst>
                                        </p:cTn>
                                        <p:tgtEl>
                                          <p:spTgt spid="37903"/>
                                        </p:tgtEl>
                                        <p:attrNameLst>
                                          <p:attrName>style.visibility</p:attrName>
                                        </p:attrNameLst>
                                      </p:cBhvr>
                                      <p:to>
                                        <p:strVal val="visible"/>
                                      </p:to>
                                    </p:set>
                                    <p:animEffect transition="in" filter="strips(downLeft)">
                                      <p:cBhvr>
                                        <p:cTn id="33" dur="2000"/>
                                        <p:tgtEl>
                                          <p:spTgt spid="3790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nodeType="clickEffect">
                                  <p:stCondLst>
                                    <p:cond delay="0"/>
                                  </p:stCondLst>
                                  <p:childTnLst>
                                    <p:animEffect transition="out" filter="blinds(horizontal)">
                                      <p:cBhvr>
                                        <p:cTn id="37" dur="500"/>
                                        <p:tgtEl>
                                          <p:spTgt spid="37901"/>
                                        </p:tgtEl>
                                      </p:cBhvr>
                                    </p:animEffect>
                                    <p:set>
                                      <p:cBhvr>
                                        <p:cTn id="38" dur="1" fill="hold">
                                          <p:stCondLst>
                                            <p:cond delay="499"/>
                                          </p:stCondLst>
                                        </p:cTn>
                                        <p:tgtEl>
                                          <p:spTgt spid="3790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7897"/>
                                        </p:tgtEl>
                                      </p:cBhvr>
                                    </p:animEffect>
                                    <p:set>
                                      <p:cBhvr>
                                        <p:cTn id="41" dur="1" fill="hold">
                                          <p:stCondLst>
                                            <p:cond delay="499"/>
                                          </p:stCondLst>
                                        </p:cTn>
                                        <p:tgtEl>
                                          <p:spTgt spid="37897"/>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37902"/>
                                        </p:tgtEl>
                                      </p:cBhvr>
                                    </p:animEffect>
                                    <p:set>
                                      <p:cBhvr>
                                        <p:cTn id="44" dur="1" fill="hold">
                                          <p:stCondLst>
                                            <p:cond delay="499"/>
                                          </p:stCondLst>
                                        </p:cTn>
                                        <p:tgtEl>
                                          <p:spTgt spid="37902"/>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37898"/>
                                        </p:tgtEl>
                                      </p:cBhvr>
                                    </p:animEffect>
                                    <p:set>
                                      <p:cBhvr>
                                        <p:cTn id="47" dur="1" fill="hold">
                                          <p:stCondLst>
                                            <p:cond delay="499"/>
                                          </p:stCondLst>
                                        </p:cTn>
                                        <p:tgtEl>
                                          <p:spTgt spid="37898"/>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37903"/>
                                        </p:tgtEl>
                                      </p:cBhvr>
                                    </p:animEffect>
                                    <p:set>
                                      <p:cBhvr>
                                        <p:cTn id="50" dur="1" fill="hold">
                                          <p:stCondLst>
                                            <p:cond delay="499"/>
                                          </p:stCondLst>
                                        </p:cTn>
                                        <p:tgtEl>
                                          <p:spTgt spid="37903"/>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37899"/>
                                        </p:tgtEl>
                                      </p:cBhvr>
                                    </p:animEffect>
                                    <p:set>
                                      <p:cBhvr>
                                        <p:cTn id="53" dur="1" fill="hold">
                                          <p:stCondLst>
                                            <p:cond delay="499"/>
                                          </p:stCondLst>
                                        </p:cTn>
                                        <p:tgtEl>
                                          <p:spTgt spid="37899"/>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37896"/>
                                        </p:tgtEl>
                                      </p:cBhvr>
                                    </p:animEffect>
                                    <p:set>
                                      <p:cBhvr>
                                        <p:cTn id="56" dur="1" fill="hold">
                                          <p:stCondLst>
                                            <p:cond delay="499"/>
                                          </p:stCondLst>
                                        </p:cTn>
                                        <p:tgtEl>
                                          <p:spTgt spid="37896"/>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37900"/>
                                        </p:tgtEl>
                                      </p:cBhvr>
                                    </p:animEffect>
                                    <p:set>
                                      <p:cBhvr>
                                        <p:cTn id="59" dur="1" fill="hold">
                                          <p:stCondLst>
                                            <p:cond delay="499"/>
                                          </p:stCondLst>
                                        </p:cTn>
                                        <p:tgtEl>
                                          <p:spTgt spid="37900"/>
                                        </p:tgtEl>
                                        <p:attrNameLst>
                                          <p:attrName>style.visibility</p:attrName>
                                        </p:attrNameLst>
                                      </p:cBhvr>
                                      <p:to>
                                        <p:strVal val="hidden"/>
                                      </p:to>
                                    </p:set>
                                  </p:childTnLst>
                                </p:cTn>
                              </p:par>
                            </p:childTnLst>
                          </p:cTn>
                        </p:par>
                        <p:par>
                          <p:cTn id="60" fill="hold" nodeType="afterGroup">
                            <p:stCondLst>
                              <p:cond delay="500"/>
                            </p:stCondLst>
                            <p:childTnLst>
                              <p:par>
                                <p:cTn id="61" presetID="18" presetClass="entr" presetSubtype="12" fill="hold" nodeType="afterEffect">
                                  <p:stCondLst>
                                    <p:cond delay="0"/>
                                  </p:stCondLst>
                                  <p:childTnLst>
                                    <p:set>
                                      <p:cBhvr>
                                        <p:cTn id="62" dur="1" fill="hold">
                                          <p:stCondLst>
                                            <p:cond delay="0"/>
                                          </p:stCondLst>
                                        </p:cTn>
                                        <p:tgtEl>
                                          <p:spTgt spid="37893"/>
                                        </p:tgtEl>
                                        <p:attrNameLst>
                                          <p:attrName>style.visibility</p:attrName>
                                        </p:attrNameLst>
                                      </p:cBhvr>
                                      <p:to>
                                        <p:strVal val="visible"/>
                                      </p:to>
                                    </p:set>
                                    <p:animEffect transition="in" filter="strips(downLeft)">
                                      <p:cBhvr>
                                        <p:cTn id="63" dur="1000"/>
                                        <p:tgtEl>
                                          <p:spTgt spid="37893"/>
                                        </p:tgtEl>
                                      </p:cBhvr>
                                    </p:animEffect>
                                  </p:childTnLst>
                                </p:cTn>
                              </p:par>
                            </p:childTnLst>
                          </p:cTn>
                        </p:par>
                        <p:par>
                          <p:cTn id="64" fill="hold" nodeType="afterGroup">
                            <p:stCondLst>
                              <p:cond delay="1500"/>
                            </p:stCondLst>
                            <p:childTnLst>
                              <p:par>
                                <p:cTn id="65" presetID="18" presetClass="entr" presetSubtype="12" fill="hold" nodeType="afterEffect">
                                  <p:stCondLst>
                                    <p:cond delay="0"/>
                                  </p:stCondLst>
                                  <p:childTnLst>
                                    <p:set>
                                      <p:cBhvr>
                                        <p:cTn id="66" dur="1" fill="hold">
                                          <p:stCondLst>
                                            <p:cond delay="0"/>
                                          </p:stCondLst>
                                        </p:cTn>
                                        <p:tgtEl>
                                          <p:spTgt spid="37894"/>
                                        </p:tgtEl>
                                        <p:attrNameLst>
                                          <p:attrName>style.visibility</p:attrName>
                                        </p:attrNameLst>
                                      </p:cBhvr>
                                      <p:to>
                                        <p:strVal val="visible"/>
                                      </p:to>
                                    </p:set>
                                    <p:animEffect transition="in" filter="strips(downLeft)">
                                      <p:cBhvr>
                                        <p:cTn id="67" dur="1000"/>
                                        <p:tgtEl>
                                          <p:spTgt spid="37894"/>
                                        </p:tgtEl>
                                      </p:cBhvr>
                                    </p:animEffect>
                                  </p:childTnLst>
                                </p:cTn>
                              </p:par>
                            </p:childTnLst>
                          </p:cTn>
                        </p:par>
                        <p:par>
                          <p:cTn id="68" fill="hold" nodeType="afterGroup">
                            <p:stCondLst>
                              <p:cond delay="2500"/>
                            </p:stCondLst>
                            <p:childTnLst>
                              <p:par>
                                <p:cTn id="69" presetID="18" presetClass="entr" presetSubtype="12" fill="hold" nodeType="afterEffect">
                                  <p:stCondLst>
                                    <p:cond delay="0"/>
                                  </p:stCondLst>
                                  <p:childTnLst>
                                    <p:set>
                                      <p:cBhvr>
                                        <p:cTn id="70" dur="1" fill="hold">
                                          <p:stCondLst>
                                            <p:cond delay="0"/>
                                          </p:stCondLst>
                                        </p:cTn>
                                        <p:tgtEl>
                                          <p:spTgt spid="37895"/>
                                        </p:tgtEl>
                                        <p:attrNameLst>
                                          <p:attrName>style.visibility</p:attrName>
                                        </p:attrNameLst>
                                      </p:cBhvr>
                                      <p:to>
                                        <p:strVal val="visible"/>
                                      </p:to>
                                    </p:set>
                                    <p:animEffect transition="in" filter="strips(downLeft)">
                                      <p:cBhvr>
                                        <p:cTn id="71" dur="1000"/>
                                        <p:tgtEl>
                                          <p:spTgt spid="3789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xit" presetSubtype="10" fill="hold" nodeType="clickEffect">
                                  <p:stCondLst>
                                    <p:cond delay="0"/>
                                  </p:stCondLst>
                                  <p:childTnLst>
                                    <p:animEffect transition="out" filter="blinds(horizontal)">
                                      <p:cBhvr>
                                        <p:cTn id="75" dur="500"/>
                                        <p:tgtEl>
                                          <p:spTgt spid="37895"/>
                                        </p:tgtEl>
                                      </p:cBhvr>
                                    </p:animEffect>
                                    <p:set>
                                      <p:cBhvr>
                                        <p:cTn id="76" dur="1" fill="hold">
                                          <p:stCondLst>
                                            <p:cond delay="499"/>
                                          </p:stCondLst>
                                        </p:cTn>
                                        <p:tgtEl>
                                          <p:spTgt spid="3789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37894"/>
                                        </p:tgtEl>
                                      </p:cBhvr>
                                    </p:animEffect>
                                    <p:set>
                                      <p:cBhvr>
                                        <p:cTn id="79" dur="1" fill="hold">
                                          <p:stCondLst>
                                            <p:cond delay="499"/>
                                          </p:stCondLst>
                                        </p:cTn>
                                        <p:tgtEl>
                                          <p:spTgt spid="37894"/>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37893"/>
                                        </p:tgtEl>
                                      </p:cBhvr>
                                    </p:animEffect>
                                    <p:set>
                                      <p:cBhvr>
                                        <p:cTn id="82" dur="1" fill="hold">
                                          <p:stCondLst>
                                            <p:cond delay="499"/>
                                          </p:stCondLst>
                                        </p:cTn>
                                        <p:tgtEl>
                                          <p:spTgt spid="37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extLst>
              <p:ext uri="{D42A27DB-BD31-4B8C-83A1-F6EECF244321}">
                <p14:modId xmlns:p14="http://schemas.microsoft.com/office/powerpoint/2010/main" val="14291074"/>
              </p:ext>
            </p:extLst>
          </p:nvPr>
        </p:nvGraphicFramePr>
        <p:xfrm>
          <a:off x="6400800" y="228600"/>
          <a:ext cx="5294312" cy="6858000"/>
        </p:xfrm>
        <a:graphic>
          <a:graphicData uri="http://schemas.openxmlformats.org/presentationml/2006/ole">
            <mc:AlternateContent xmlns:mc="http://schemas.openxmlformats.org/markup-compatibility/2006">
              <mc:Choice xmlns:v="urn:schemas-microsoft-com:vml" Requires="v">
                <p:oleObj spid="_x0000_s7200" name="PhotoImpact" r:id="rId4" imgW="7352381" imgH="9523810" progId="PI3.Image">
                  <p:embed/>
                </p:oleObj>
              </mc:Choice>
              <mc:Fallback>
                <p:oleObj name="PhotoImpact" r:id="rId4" imgW="7352381" imgH="95238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2860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Rectangle 3"/>
          <p:cNvSpPr>
            <a:spLocks noGrp="1" noChangeArrowheads="1"/>
          </p:cNvSpPr>
          <p:nvPr>
            <p:ph type="title"/>
          </p:nvPr>
        </p:nvSpPr>
        <p:spPr>
          <a:xfrm>
            <a:off x="0" y="228600"/>
            <a:ext cx="6284912" cy="6475414"/>
          </a:xfrm>
        </p:spPr>
        <p:txBody>
          <a:bodyPr/>
          <a:lstStyle/>
          <a:p>
            <a:pPr algn="l" eaLnBrk="1" hangingPunct="1"/>
            <a:r>
              <a:rPr lang="en-US" b="1">
                <a:solidFill>
                  <a:srgbClr val="006600"/>
                </a:solidFill>
                <a:latin typeface="Times New Roman" panose="02020603050405020304" pitchFamily="18" charset="0"/>
              </a:rPr>
              <a:t>Ở miền </a:t>
            </a:r>
            <a:r>
              <a:rPr lang="en-US" b="1" smtClean="0">
                <a:solidFill>
                  <a:srgbClr val="006600"/>
                </a:solidFill>
                <a:latin typeface="Times New Roman" panose="02020603050405020304" pitchFamily="18" charset="0"/>
              </a:rPr>
              <a:t>Nam</a:t>
            </a:r>
            <a:r>
              <a:rPr lang="en-US" b="1" smtClean="0">
                <a:solidFill>
                  <a:srgbClr val="FF0000"/>
                </a:solidFill>
                <a:latin typeface="Times New Roman" panose="02020603050405020304" pitchFamily="18" charset="0"/>
              </a:rPr>
              <a:t> </a:t>
            </a:r>
            <a:r>
              <a:rPr lang="en-US" b="1">
                <a:solidFill>
                  <a:srgbClr val="FF0000"/>
                </a:solidFill>
                <a:latin typeface="Times New Roman" panose="02020603050405020304" pitchFamily="18" charset="0"/>
              </a:rPr>
              <a:t>khí hậu nóng quanh năm, chỉ có mùa mưa và mùa khô.</a:t>
            </a:r>
            <a:r>
              <a:rPr lang="en-US" b="1">
                <a:latin typeface="Times New Roman" panose="02020603050405020304" pitchFamily="18" charset="0"/>
              </a:rPr>
              <a:t> </a:t>
            </a:r>
            <a:br>
              <a:rPr lang="en-US" b="1">
                <a:latin typeface="Times New Roman" panose="02020603050405020304" pitchFamily="18" charset="0"/>
              </a:rPr>
            </a:br>
            <a:r>
              <a:rPr lang="en-US" b="1">
                <a:latin typeface="Times New Roman" panose="02020603050405020304" pitchFamily="18" charset="0"/>
              </a:rPr>
              <a:t>Mùa mưa thường có mưa rào. </a:t>
            </a:r>
            <a:br>
              <a:rPr lang="en-US" b="1">
                <a:latin typeface="Times New Roman" panose="02020603050405020304" pitchFamily="18" charset="0"/>
              </a:rPr>
            </a:br>
            <a:r>
              <a:rPr lang="en-US" b="1">
                <a:solidFill>
                  <a:srgbClr val="0000CC"/>
                </a:solidFill>
                <a:latin typeface="Times New Roman" panose="02020603050405020304" pitchFamily="18" charset="0"/>
              </a:rPr>
              <a:t>Mùa khô hầu như không mưa, ban ngày nắng chói chang, ban đêm dịu mát hơn</a:t>
            </a:r>
          </a:p>
        </p:txBody>
      </p:sp>
      <p:graphicFrame>
        <p:nvGraphicFramePr>
          <p:cNvPr id="7171" name="Object 4"/>
          <p:cNvGraphicFramePr>
            <a:graphicFrameLocks noGrp="1" noChangeAspect="1"/>
          </p:cNvGraphicFramePr>
          <p:nvPr>
            <p:ph idx="1"/>
            <p:extLst>
              <p:ext uri="{D42A27DB-BD31-4B8C-83A1-F6EECF244321}">
                <p14:modId xmlns:p14="http://schemas.microsoft.com/office/powerpoint/2010/main" val="849304414"/>
              </p:ext>
            </p:extLst>
          </p:nvPr>
        </p:nvGraphicFramePr>
        <p:xfrm>
          <a:off x="6400800" y="228600"/>
          <a:ext cx="5294312" cy="6858000"/>
        </p:xfrm>
        <a:graphic>
          <a:graphicData uri="http://schemas.openxmlformats.org/presentationml/2006/ole">
            <mc:AlternateContent xmlns:mc="http://schemas.openxmlformats.org/markup-compatibility/2006">
              <mc:Choice xmlns:v="urn:schemas-microsoft-com:vml" Requires="v">
                <p:oleObj spid="_x0000_s7201" name="PhotoImpact" r:id="rId6" imgW="7352381" imgH="9523810" progId="PI3.Image">
                  <p:embed/>
                </p:oleObj>
              </mc:Choice>
              <mc:Fallback>
                <p:oleObj name="PhotoImpact" r:id="rId6" imgW="7352381" imgH="9523810" progId="PI3.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28600"/>
                        <a:ext cx="5294312" cy="6858000"/>
                      </a:xfrm>
                      <a:prstGeom prst="rect">
                        <a:avLst/>
                      </a:prstGeom>
                      <a:noFill/>
                      <a:ln w="57150" cmpd="sng">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41" name="Picture 5" descr="rut 1"/>
          <p:cNvPicPr>
            <a:picLocks noChangeAspect="1" noChangeArrowheads="1"/>
          </p:cNvPicPr>
          <p:nvPr/>
        </p:nvPicPr>
        <p:blipFill>
          <a:blip r:embed="rId7">
            <a:extLst>
              <a:ext uri="{28A0092B-C50C-407E-A947-70E740481C1C}">
                <a14:useLocalDpi xmlns:a14="http://schemas.microsoft.com/office/drawing/2010/main" val="0"/>
              </a:ext>
            </a:extLst>
          </a:blip>
          <a:srcRect l="14409" t="41559" r="-18311" b="34465"/>
          <a:stretch>
            <a:fillRect/>
          </a:stretch>
        </p:blipFill>
        <p:spPr bwMode="auto">
          <a:xfrm rot="13466232">
            <a:off x="9637712" y="4191000"/>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descr="rut 1"/>
          <p:cNvPicPr>
            <a:picLocks noChangeAspect="1" noChangeArrowheads="1"/>
          </p:cNvPicPr>
          <p:nvPr/>
        </p:nvPicPr>
        <p:blipFill>
          <a:blip r:embed="rId7">
            <a:extLst>
              <a:ext uri="{28A0092B-C50C-407E-A947-70E740481C1C}">
                <a14:useLocalDpi xmlns:a14="http://schemas.microsoft.com/office/drawing/2010/main" val="0"/>
              </a:ext>
            </a:extLst>
          </a:blip>
          <a:srcRect l="14409" t="41559" r="-18311" b="34465"/>
          <a:stretch>
            <a:fillRect/>
          </a:stretch>
        </p:blipFill>
        <p:spPr bwMode="auto">
          <a:xfrm rot="13466232">
            <a:off x="9409112" y="3581400"/>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7"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4512" y="6704014"/>
            <a:ext cx="6858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8"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2712" y="54102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9"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6112" y="40386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0"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6112" y="64770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1"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75712" y="57912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12" descr="muiten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900000">
            <a:off x="9485312" y="52578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39"/>
                                        </p:tgtEl>
                                        <p:attrNameLst>
                                          <p:attrName>style.visibility</p:attrName>
                                        </p:attrNameLst>
                                      </p:cBhvr>
                                      <p:to>
                                        <p:strVal val="visible"/>
                                      </p:to>
                                    </p:set>
                                    <p:anim calcmode="discrete" valueType="clr">
                                      <p:cBhvr override="childStyle">
                                        <p:cTn id="7" dur="80"/>
                                        <p:tgtEl>
                                          <p:spTgt spid="399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39"/>
                                        </p:tgtEl>
                                        <p:attrNameLst>
                                          <p:attrName>fillcolor</p:attrName>
                                        </p:attrNameLst>
                                      </p:cBhvr>
                                      <p:tavLst>
                                        <p:tav tm="0">
                                          <p:val>
                                            <p:clrVal>
                                              <a:schemeClr val="accent2"/>
                                            </p:clrVal>
                                          </p:val>
                                        </p:tav>
                                        <p:tav tm="50000">
                                          <p:val>
                                            <p:clrVal>
                                              <a:schemeClr val="hlink"/>
                                            </p:clrVal>
                                          </p:val>
                                        </p:tav>
                                      </p:tavLst>
                                    </p:anim>
                                    <p:set>
                                      <p:cBhvr>
                                        <p:cTn id="9" dur="80"/>
                                        <p:tgtEl>
                                          <p:spTgt spid="39939"/>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strips(upRight)">
                                      <p:cBhvr>
                                        <p:cTn id="12" dur="2000"/>
                                        <p:tgtEl>
                                          <p:spTgt spid="39943"/>
                                        </p:tgtEl>
                                      </p:cBhvr>
                                    </p:animEffect>
                                  </p:childTnLst>
                                </p:cTn>
                              </p:par>
                              <p:par>
                                <p:cTn id="13" presetID="18" presetClass="entr" presetSubtype="3" fill="hold" nodeType="withEffect">
                                  <p:stCondLst>
                                    <p:cond delay="0"/>
                                  </p:stCondLst>
                                  <p:childTnLst>
                                    <p:set>
                                      <p:cBhvr>
                                        <p:cTn id="14" dur="1" fill="hold">
                                          <p:stCondLst>
                                            <p:cond delay="0"/>
                                          </p:stCondLst>
                                        </p:cTn>
                                        <p:tgtEl>
                                          <p:spTgt spid="39944"/>
                                        </p:tgtEl>
                                        <p:attrNameLst>
                                          <p:attrName>style.visibility</p:attrName>
                                        </p:attrNameLst>
                                      </p:cBhvr>
                                      <p:to>
                                        <p:strVal val="visible"/>
                                      </p:to>
                                    </p:set>
                                    <p:animEffect transition="in" filter="strips(upRight)">
                                      <p:cBhvr>
                                        <p:cTn id="15" dur="2000"/>
                                        <p:tgtEl>
                                          <p:spTgt spid="399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39944"/>
                                        </p:tgtEl>
                                      </p:cBhvr>
                                    </p:animEffect>
                                    <p:set>
                                      <p:cBhvr>
                                        <p:cTn id="20" dur="1" fill="hold">
                                          <p:stCondLst>
                                            <p:cond delay="499"/>
                                          </p:stCondLst>
                                        </p:cTn>
                                        <p:tgtEl>
                                          <p:spTgt spid="3994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39943"/>
                                        </p:tgtEl>
                                      </p:cBhvr>
                                    </p:animEffect>
                                    <p:set>
                                      <p:cBhvr>
                                        <p:cTn id="23" dur="1" fill="hold">
                                          <p:stCondLst>
                                            <p:cond delay="499"/>
                                          </p:stCondLst>
                                        </p:cTn>
                                        <p:tgtEl>
                                          <p:spTgt spid="39943"/>
                                        </p:tgtEl>
                                        <p:attrNameLst>
                                          <p:attrName>style.visibility</p:attrName>
                                        </p:attrNameLst>
                                      </p:cBhvr>
                                      <p:to>
                                        <p:strVal val="hidden"/>
                                      </p:to>
                                    </p:set>
                                  </p:childTnLst>
                                </p:cTn>
                              </p:par>
                            </p:childTnLst>
                          </p:cTn>
                        </p:par>
                        <p:par>
                          <p:cTn id="24" fill="hold" nodeType="afterGroup">
                            <p:stCondLst>
                              <p:cond delay="500"/>
                            </p:stCondLst>
                            <p:childTnLst>
                              <p:par>
                                <p:cTn id="25" presetID="18" presetClass="entr" presetSubtype="12" fill="hold" nodeType="afterEffect">
                                  <p:stCondLst>
                                    <p:cond delay="0"/>
                                  </p:stCondLst>
                                  <p:childTnLst>
                                    <p:set>
                                      <p:cBhvr>
                                        <p:cTn id="26" dur="1" fill="hold">
                                          <p:stCondLst>
                                            <p:cond delay="0"/>
                                          </p:stCondLst>
                                        </p:cTn>
                                        <p:tgtEl>
                                          <p:spTgt spid="39941"/>
                                        </p:tgtEl>
                                        <p:attrNameLst>
                                          <p:attrName>style.visibility</p:attrName>
                                        </p:attrNameLst>
                                      </p:cBhvr>
                                      <p:to>
                                        <p:strVal val="visible"/>
                                      </p:to>
                                    </p:set>
                                    <p:animEffect transition="in" filter="strips(downLeft)">
                                      <p:cBhvr>
                                        <p:cTn id="27" dur="1000"/>
                                        <p:tgtEl>
                                          <p:spTgt spid="39941"/>
                                        </p:tgtEl>
                                      </p:cBhvr>
                                    </p:animEffect>
                                  </p:childTnLst>
                                </p:cTn>
                              </p:par>
                            </p:childTnLst>
                          </p:cTn>
                        </p:par>
                        <p:par>
                          <p:cTn id="28" fill="hold" nodeType="afterGroup">
                            <p:stCondLst>
                              <p:cond delay="1500"/>
                            </p:stCondLst>
                            <p:childTnLst>
                              <p:par>
                                <p:cTn id="29" presetID="18" presetClass="entr" presetSubtype="12" fill="hold" nodeType="afterEffect">
                                  <p:stCondLst>
                                    <p:cond delay="0"/>
                                  </p:stCondLst>
                                  <p:childTnLst>
                                    <p:set>
                                      <p:cBhvr>
                                        <p:cTn id="30" dur="1" fill="hold">
                                          <p:stCondLst>
                                            <p:cond delay="0"/>
                                          </p:stCondLst>
                                        </p:cTn>
                                        <p:tgtEl>
                                          <p:spTgt spid="39942"/>
                                        </p:tgtEl>
                                        <p:attrNameLst>
                                          <p:attrName>style.visibility</p:attrName>
                                        </p:attrNameLst>
                                      </p:cBhvr>
                                      <p:to>
                                        <p:strVal val="visible"/>
                                      </p:to>
                                    </p:set>
                                    <p:animEffect transition="in" filter="strips(downLeft)">
                                      <p:cBhvr>
                                        <p:cTn id="31" dur="1000"/>
                                        <p:tgtEl>
                                          <p:spTgt spid="399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nodeType="clickEffect">
                                  <p:stCondLst>
                                    <p:cond delay="0"/>
                                  </p:stCondLst>
                                  <p:childTnLst>
                                    <p:animEffect transition="out" filter="blinds(horizontal)">
                                      <p:cBhvr>
                                        <p:cTn id="35" dur="500"/>
                                        <p:tgtEl>
                                          <p:spTgt spid="39942"/>
                                        </p:tgtEl>
                                      </p:cBhvr>
                                    </p:animEffect>
                                    <p:set>
                                      <p:cBhvr>
                                        <p:cTn id="36" dur="1" fill="hold">
                                          <p:stCondLst>
                                            <p:cond delay="499"/>
                                          </p:stCondLst>
                                        </p:cTn>
                                        <p:tgtEl>
                                          <p:spTgt spid="3994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39941"/>
                                        </p:tgtEl>
                                      </p:cBhvr>
                                    </p:animEffect>
                                    <p:set>
                                      <p:cBhvr>
                                        <p:cTn id="39" dur="1" fill="hold">
                                          <p:stCondLst>
                                            <p:cond delay="499"/>
                                          </p:stCondLst>
                                        </p:cTn>
                                        <p:tgtEl>
                                          <p:spTgt spid="39941"/>
                                        </p:tgtEl>
                                        <p:attrNameLst>
                                          <p:attrName>style.visibility</p:attrName>
                                        </p:attrNameLst>
                                      </p:cBhvr>
                                      <p:to>
                                        <p:strVal val="hidden"/>
                                      </p:to>
                                    </p:set>
                                  </p:childTnLst>
                                </p:cTn>
                              </p:par>
                              <p:par>
                                <p:cTn id="40" presetID="18" presetClass="entr" presetSubtype="3" fill="hold" nodeType="withEffect">
                                  <p:stCondLst>
                                    <p:cond delay="0"/>
                                  </p:stCondLst>
                                  <p:childTnLst>
                                    <p:set>
                                      <p:cBhvr>
                                        <p:cTn id="41" dur="1" fill="hold">
                                          <p:stCondLst>
                                            <p:cond delay="0"/>
                                          </p:stCondLst>
                                        </p:cTn>
                                        <p:tgtEl>
                                          <p:spTgt spid="39945"/>
                                        </p:tgtEl>
                                        <p:attrNameLst>
                                          <p:attrName>style.visibility</p:attrName>
                                        </p:attrNameLst>
                                      </p:cBhvr>
                                      <p:to>
                                        <p:strVal val="visible"/>
                                      </p:to>
                                    </p:set>
                                    <p:animEffect transition="in" filter="strips(upRight)">
                                      <p:cBhvr>
                                        <p:cTn id="42" dur="2000"/>
                                        <p:tgtEl>
                                          <p:spTgt spid="3994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39945"/>
                                        </p:tgtEl>
                                      </p:cBhvr>
                                    </p:animEffect>
                                    <p:set>
                                      <p:cBhvr>
                                        <p:cTn id="47" dur="1" fill="hold">
                                          <p:stCondLst>
                                            <p:cond delay="499"/>
                                          </p:stCondLst>
                                        </p:cTn>
                                        <p:tgtEl>
                                          <p:spTgt spid="39945"/>
                                        </p:tgtEl>
                                        <p:attrNameLst>
                                          <p:attrName>style.visibility</p:attrName>
                                        </p:attrNameLst>
                                      </p:cBhvr>
                                      <p:to>
                                        <p:strVal val="hidden"/>
                                      </p:to>
                                    </p:set>
                                  </p:childTnLst>
                                </p:cTn>
                              </p:par>
                              <p:par>
                                <p:cTn id="48" presetID="18" presetClass="entr" presetSubtype="3" fill="hold" nodeType="withEffect">
                                  <p:stCondLst>
                                    <p:cond delay="0"/>
                                  </p:stCondLst>
                                  <p:childTnLst>
                                    <p:set>
                                      <p:cBhvr>
                                        <p:cTn id="49" dur="1" fill="hold">
                                          <p:stCondLst>
                                            <p:cond delay="0"/>
                                          </p:stCondLst>
                                        </p:cTn>
                                        <p:tgtEl>
                                          <p:spTgt spid="39946"/>
                                        </p:tgtEl>
                                        <p:attrNameLst>
                                          <p:attrName>style.visibility</p:attrName>
                                        </p:attrNameLst>
                                      </p:cBhvr>
                                      <p:to>
                                        <p:strVal val="visible"/>
                                      </p:to>
                                    </p:set>
                                    <p:animEffect transition="in" filter="strips(upRight)">
                                      <p:cBhvr>
                                        <p:cTn id="50" dur="2000"/>
                                        <p:tgtEl>
                                          <p:spTgt spid="399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nodeType="clickEffect">
                                  <p:stCondLst>
                                    <p:cond delay="0"/>
                                  </p:stCondLst>
                                  <p:childTnLst>
                                    <p:animEffect transition="out" filter="blinds(horizontal)">
                                      <p:cBhvr>
                                        <p:cTn id="54" dur="500"/>
                                        <p:tgtEl>
                                          <p:spTgt spid="39946"/>
                                        </p:tgtEl>
                                      </p:cBhvr>
                                    </p:animEffect>
                                    <p:set>
                                      <p:cBhvr>
                                        <p:cTn id="55" dur="1" fill="hold">
                                          <p:stCondLst>
                                            <p:cond delay="499"/>
                                          </p:stCondLst>
                                        </p:cTn>
                                        <p:tgtEl>
                                          <p:spTgt spid="39946"/>
                                        </p:tgtEl>
                                        <p:attrNameLst>
                                          <p:attrName>style.visibility</p:attrName>
                                        </p:attrNameLst>
                                      </p:cBhvr>
                                      <p:to>
                                        <p:strVal val="hidden"/>
                                      </p:to>
                                    </p:set>
                                  </p:childTnLst>
                                </p:cTn>
                              </p:par>
                              <p:par>
                                <p:cTn id="56" presetID="18" presetClass="entr" presetSubtype="3" fill="hold" nodeType="withEffect">
                                  <p:stCondLst>
                                    <p:cond delay="0"/>
                                  </p:stCondLst>
                                  <p:childTnLst>
                                    <p:set>
                                      <p:cBhvr>
                                        <p:cTn id="57" dur="1" fill="hold">
                                          <p:stCondLst>
                                            <p:cond delay="0"/>
                                          </p:stCondLst>
                                        </p:cTn>
                                        <p:tgtEl>
                                          <p:spTgt spid="39947"/>
                                        </p:tgtEl>
                                        <p:attrNameLst>
                                          <p:attrName>style.visibility</p:attrName>
                                        </p:attrNameLst>
                                      </p:cBhvr>
                                      <p:to>
                                        <p:strVal val="visible"/>
                                      </p:to>
                                    </p:set>
                                    <p:animEffect transition="in" filter="strips(upRight)">
                                      <p:cBhvr>
                                        <p:cTn id="58" dur="2000"/>
                                        <p:tgtEl>
                                          <p:spTgt spid="3994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nodeType="clickEffect">
                                  <p:stCondLst>
                                    <p:cond delay="0"/>
                                  </p:stCondLst>
                                  <p:childTnLst>
                                    <p:animEffect transition="out" filter="blinds(horizontal)">
                                      <p:cBhvr>
                                        <p:cTn id="62" dur="500"/>
                                        <p:tgtEl>
                                          <p:spTgt spid="39947"/>
                                        </p:tgtEl>
                                      </p:cBhvr>
                                    </p:animEffect>
                                    <p:set>
                                      <p:cBhvr>
                                        <p:cTn id="63" dur="1" fill="hold">
                                          <p:stCondLst>
                                            <p:cond delay="499"/>
                                          </p:stCondLst>
                                        </p:cTn>
                                        <p:tgtEl>
                                          <p:spTgt spid="39947"/>
                                        </p:tgtEl>
                                        <p:attrNameLst>
                                          <p:attrName>style.visibility</p:attrName>
                                        </p:attrNameLst>
                                      </p:cBhvr>
                                      <p:to>
                                        <p:strVal val="hidden"/>
                                      </p:to>
                                    </p:set>
                                  </p:childTnLst>
                                </p:cTn>
                              </p:par>
                              <p:par>
                                <p:cTn id="64" presetID="18" presetClass="entr" presetSubtype="3" fill="hold" nodeType="withEffect">
                                  <p:stCondLst>
                                    <p:cond delay="0"/>
                                  </p:stCondLst>
                                  <p:childTnLst>
                                    <p:set>
                                      <p:cBhvr>
                                        <p:cTn id="65" dur="1" fill="hold">
                                          <p:stCondLst>
                                            <p:cond delay="0"/>
                                          </p:stCondLst>
                                        </p:cTn>
                                        <p:tgtEl>
                                          <p:spTgt spid="39948"/>
                                        </p:tgtEl>
                                        <p:attrNameLst>
                                          <p:attrName>style.visibility</p:attrName>
                                        </p:attrNameLst>
                                      </p:cBhvr>
                                      <p:to>
                                        <p:strVal val="visible"/>
                                      </p:to>
                                    </p:set>
                                    <p:animEffect transition="in" filter="strips(upRight)">
                                      <p:cBhvr>
                                        <p:cTn id="66" dur="2000"/>
                                        <p:tgtEl>
                                          <p:spTgt spid="3994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xit" presetSubtype="10" fill="hold" nodeType="clickEffect">
                                  <p:stCondLst>
                                    <p:cond delay="0"/>
                                  </p:stCondLst>
                                  <p:childTnLst>
                                    <p:animEffect transition="out" filter="blinds(horizontal)">
                                      <p:cBhvr>
                                        <p:cTn id="70" dur="500"/>
                                        <p:tgtEl>
                                          <p:spTgt spid="39948"/>
                                        </p:tgtEl>
                                      </p:cBhvr>
                                    </p:animEffect>
                                    <p:set>
                                      <p:cBhvr>
                                        <p:cTn id="71" dur="1" fill="hold">
                                          <p:stCondLst>
                                            <p:cond delay="499"/>
                                          </p:stCondLst>
                                        </p:cTn>
                                        <p:tgtEl>
                                          <p:spTgt spid="399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304800"/>
            <a:ext cx="11277600" cy="1143000"/>
          </a:xfrm>
        </p:spPr>
        <p:txBody>
          <a:bodyPr/>
          <a:lstStyle/>
          <a:p>
            <a:pPr eaLnBrk="1" hangingPunct="1"/>
            <a:r>
              <a:rPr lang="en-US" sz="3600" b="1" i="1">
                <a:latin typeface="Times New Roman" panose="02020603050405020304" pitchFamily="18" charset="0"/>
              </a:rPr>
              <a:t>- Dựa vào bảng số liệu, hãy nhận xét về </a:t>
            </a:r>
            <a:r>
              <a:rPr lang="en-US" sz="3600" b="1" i="1">
                <a:solidFill>
                  <a:srgbClr val="0000CC"/>
                </a:solidFill>
                <a:latin typeface="Times New Roman" panose="02020603050405020304" pitchFamily="18" charset="0"/>
              </a:rPr>
              <a:t>sự chênh lệch nhiệt độ trung bình giữa tháng 1 và tháng 7</a:t>
            </a:r>
            <a:r>
              <a:rPr lang="en-US" sz="3600" b="1" i="1">
                <a:latin typeface="Times New Roman" panose="02020603050405020304" pitchFamily="18" charset="0"/>
              </a:rPr>
              <a:t> của </a:t>
            </a:r>
            <a:r>
              <a:rPr lang="en-US" sz="3600" b="1" i="1">
                <a:solidFill>
                  <a:srgbClr val="FF0000"/>
                </a:solidFill>
                <a:latin typeface="Times New Roman" panose="02020603050405020304" pitchFamily="18" charset="0"/>
              </a:rPr>
              <a:t>Hà Nội</a:t>
            </a:r>
            <a:r>
              <a:rPr lang="en-US" sz="3600" b="1" i="1">
                <a:latin typeface="Times New Roman" panose="02020603050405020304" pitchFamily="18" charset="0"/>
              </a:rPr>
              <a:t> và </a:t>
            </a:r>
            <a:r>
              <a:rPr lang="en-US" sz="3600" b="1" i="1">
                <a:solidFill>
                  <a:srgbClr val="006600"/>
                </a:solidFill>
                <a:latin typeface="Times New Roman" panose="02020603050405020304" pitchFamily="18" charset="0"/>
              </a:rPr>
              <a:t>Thành phố Hồ Chí Minh.</a:t>
            </a:r>
          </a:p>
        </p:txBody>
      </p:sp>
      <p:graphicFrame>
        <p:nvGraphicFramePr>
          <p:cNvPr id="41987" name="Group 3"/>
          <p:cNvGraphicFramePr>
            <a:graphicFrameLocks noGrp="1"/>
          </p:cNvGraphicFramePr>
          <p:nvPr>
            <p:extLst>
              <p:ext uri="{D42A27DB-BD31-4B8C-83A1-F6EECF244321}">
                <p14:modId xmlns:p14="http://schemas.microsoft.com/office/powerpoint/2010/main" val="1085340598"/>
              </p:ext>
            </p:extLst>
          </p:nvPr>
        </p:nvGraphicFramePr>
        <p:xfrm>
          <a:off x="1371600" y="1981200"/>
          <a:ext cx="9144000" cy="3908425"/>
        </p:xfrm>
        <a:graphic>
          <a:graphicData uri="http://schemas.openxmlformats.org/drawingml/2006/table">
            <a:tbl>
              <a:tblPr/>
              <a:tblGrid>
                <a:gridCol w="1524000"/>
                <a:gridCol w="1522413"/>
                <a:gridCol w="3049587"/>
                <a:gridCol w="3048000"/>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Địa điểm</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Nhiệt độ trung bình (</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1012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2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Tháng 1</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           Hà Nội</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16</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29</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3600" b="1" i="0" u="none" strike="noStrike" cap="none" normalizeH="0" baseline="0" smtClean="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tr>
            </a:tbl>
          </a:graphicData>
        </a:graphic>
      </p:graphicFrame>
      <p:sp>
        <p:nvSpPr>
          <p:cNvPr id="24604" name="Rectangle 27"/>
          <p:cNvSpPr>
            <a:spLocks noChangeArrowheads="1"/>
          </p:cNvSpPr>
          <p:nvPr/>
        </p:nvSpPr>
        <p:spPr bwMode="auto">
          <a:xfrm>
            <a:off x="1371600" y="6096000"/>
            <a:ext cx="896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2800" b="1" i="1">
                <a:solidFill>
                  <a:srgbClr val="0000CC"/>
                </a:solidFill>
                <a:latin typeface="Times New Roman" panose="02020603050405020304" pitchFamily="18" charset="0"/>
                <a:cs typeface="Times New Roman" panose="02020603050405020304" pitchFamily="18" charset="0"/>
              </a:rPr>
              <a:t>Bảng số liệu về nhiệt độ của Hà Nội và TP.Hồ Chí Minh</a:t>
            </a:r>
            <a:endParaRPr lang="en-US" sz="2800" b="1">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86"/>
                                        </p:tgtEl>
                                        <p:attrNameLst>
                                          <p:attrName>style.visibility</p:attrName>
                                        </p:attrNameLst>
                                      </p:cBhvr>
                                      <p:to>
                                        <p:strVal val="visible"/>
                                      </p:to>
                                    </p:set>
                                    <p:anim calcmode="discrete" valueType="clr">
                                      <p:cBhvr override="childStyle">
                                        <p:cTn id="7" dur="80"/>
                                        <p:tgtEl>
                                          <p:spTgt spid="419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6"/>
                                        </p:tgtEl>
                                        <p:attrNameLst>
                                          <p:attrName>fillcolor</p:attrName>
                                        </p:attrNameLst>
                                      </p:cBhvr>
                                      <p:tavLst>
                                        <p:tav tm="0">
                                          <p:val>
                                            <p:clrVal>
                                              <a:schemeClr val="accent2"/>
                                            </p:clrVal>
                                          </p:val>
                                        </p:tav>
                                        <p:tav tm="50000">
                                          <p:val>
                                            <p:clrVal>
                                              <a:schemeClr val="hlink"/>
                                            </p:clrVal>
                                          </p:val>
                                        </p:tav>
                                      </p:tavLst>
                                    </p:anim>
                                    <p:set>
                                      <p:cBhvr>
                                        <p:cTn id="9" dur="80"/>
                                        <p:tgtEl>
                                          <p:spTgt spid="41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38100"/>
            <a:ext cx="6172200" cy="6591300"/>
          </a:xfrm>
        </p:spPr>
        <p:txBody>
          <a:bodyPr/>
          <a:lstStyle/>
          <a:p>
            <a:pPr eaLnBrk="1" hangingPunct="1"/>
            <a:r>
              <a:rPr lang="en-US" sz="4800" b="1" i="1">
                <a:latin typeface="Times New Roman" panose="02020603050405020304" pitchFamily="18" charset="0"/>
              </a:rPr>
              <a:t>Sự chênh lệch nhiệt độ trung bình giữa tháng 1 và tháng 7 của Hà Nội và Thành phố Hồ Chí Minh.</a:t>
            </a:r>
          </a:p>
        </p:txBody>
      </p:sp>
      <p:graphicFrame>
        <p:nvGraphicFramePr>
          <p:cNvPr id="8194" name="Object 3"/>
          <p:cNvGraphicFramePr>
            <a:graphicFrameLocks noGrp="1" noChangeAspect="1"/>
          </p:cNvGraphicFramePr>
          <p:nvPr>
            <p:ph idx="1"/>
            <p:extLst>
              <p:ext uri="{D42A27DB-BD31-4B8C-83A1-F6EECF244321}">
                <p14:modId xmlns:p14="http://schemas.microsoft.com/office/powerpoint/2010/main" val="447518581"/>
              </p:ext>
            </p:extLst>
          </p:nvPr>
        </p:nvGraphicFramePr>
        <p:xfrm>
          <a:off x="6477000" y="38100"/>
          <a:ext cx="5294312" cy="6858000"/>
        </p:xfrm>
        <a:graphic>
          <a:graphicData uri="http://schemas.openxmlformats.org/presentationml/2006/ole">
            <mc:AlternateContent xmlns:mc="http://schemas.openxmlformats.org/markup-compatibility/2006">
              <mc:Choice xmlns:v="urn:schemas-microsoft-com:vml" Requires="v">
                <p:oleObj spid="_x0000_s8209"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8100"/>
                        <a:ext cx="5294312" cy="6858000"/>
                      </a:xfrm>
                      <a:prstGeom prst="rect">
                        <a:avLst/>
                      </a:prstGeom>
                      <a:noFill/>
                      <a:ln w="57150" cmpd="sng">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7" name="Picture 4"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7312" y="12573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Oval 5"/>
          <p:cNvSpPr>
            <a:spLocks noChangeArrowheads="1"/>
          </p:cNvSpPr>
          <p:nvPr/>
        </p:nvSpPr>
        <p:spPr bwMode="auto">
          <a:xfrm>
            <a:off x="7732712" y="876300"/>
            <a:ext cx="685800" cy="685800"/>
          </a:xfrm>
          <a:prstGeom prst="ellipse">
            <a:avLst/>
          </a:prstGeom>
          <a:noFill/>
          <a:ln w="76200" cmpd="tri">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a:p>
        </p:txBody>
      </p:sp>
      <p:sp>
        <p:nvSpPr>
          <p:cNvPr id="44038" name="Oval 6"/>
          <p:cNvSpPr>
            <a:spLocks noChangeArrowheads="1"/>
          </p:cNvSpPr>
          <p:nvPr/>
        </p:nvSpPr>
        <p:spPr bwMode="auto">
          <a:xfrm>
            <a:off x="8189912" y="5600700"/>
            <a:ext cx="685800" cy="685800"/>
          </a:xfrm>
          <a:prstGeom prst="ellipse">
            <a:avLst/>
          </a:prstGeom>
          <a:noFill/>
          <a:ln w="76200" cmpd="tri">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34"/>
                                        </p:tgtEl>
                                        <p:attrNameLst>
                                          <p:attrName>style.visibility</p:attrName>
                                        </p:attrNameLst>
                                      </p:cBhvr>
                                      <p:to>
                                        <p:strVal val="visible"/>
                                      </p:to>
                                    </p:set>
                                    <p:anim calcmode="discrete" valueType="clr">
                                      <p:cBhvr override="childStyle">
                                        <p:cTn id="7" dur="80"/>
                                        <p:tgtEl>
                                          <p:spTgt spid="440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4"/>
                                        </p:tgtEl>
                                        <p:attrNameLst>
                                          <p:attrName>fillcolor</p:attrName>
                                        </p:attrNameLst>
                                      </p:cBhvr>
                                      <p:tavLst>
                                        <p:tav tm="0">
                                          <p:val>
                                            <p:clrVal>
                                              <a:schemeClr val="accent2"/>
                                            </p:clrVal>
                                          </p:val>
                                        </p:tav>
                                        <p:tav tm="50000">
                                          <p:val>
                                            <p:clrVal>
                                              <a:schemeClr val="hlink"/>
                                            </p:clrVal>
                                          </p:val>
                                        </p:tav>
                                      </p:tavLst>
                                    </p:anim>
                                    <p:set>
                                      <p:cBhvr>
                                        <p:cTn id="9" dur="80"/>
                                        <p:tgtEl>
                                          <p:spTgt spid="440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repeatCount="3000" fill="hold" grpId="0" nodeType="clickEffect">
                                  <p:stCondLst>
                                    <p:cond delay="0"/>
                                  </p:stCondLst>
                                  <p:childTnLst>
                                    <p:set>
                                      <p:cBhvr>
                                        <p:cTn id="13" dur="1" fill="hold">
                                          <p:stCondLst>
                                            <p:cond delay="0"/>
                                          </p:stCondLst>
                                        </p:cTn>
                                        <p:tgtEl>
                                          <p:spTgt spid="44037"/>
                                        </p:tgtEl>
                                        <p:attrNameLst>
                                          <p:attrName>style.visibility</p:attrName>
                                        </p:attrNameLst>
                                      </p:cBhvr>
                                      <p:to>
                                        <p:strVal val="visible"/>
                                      </p:to>
                                    </p:set>
                                    <p:animEffect transition="in" filter="blinds(horizontal)">
                                      <p:cBhvr>
                                        <p:cTn id="14" dur="500"/>
                                        <p:tgtEl>
                                          <p:spTgt spid="440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repeatCount="3000"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animEffect transition="in" filter="blinds(horizontal)">
                                      <p:cBhvr>
                                        <p:cTn id="19"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7" grpId="0" animBg="1"/>
      <p:bldP spid="4403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extLst>
              <p:ext uri="{D42A27DB-BD31-4B8C-83A1-F6EECF244321}">
                <p14:modId xmlns:p14="http://schemas.microsoft.com/office/powerpoint/2010/main" val="4071200322"/>
              </p:ext>
            </p:extLst>
          </p:nvPr>
        </p:nvGraphicFramePr>
        <p:xfrm>
          <a:off x="6248400" y="304800"/>
          <a:ext cx="5294312" cy="6858000"/>
        </p:xfrm>
        <a:graphic>
          <a:graphicData uri="http://schemas.openxmlformats.org/presentationml/2006/ole">
            <mc:AlternateContent xmlns:mc="http://schemas.openxmlformats.org/markup-compatibility/2006">
              <mc:Choice xmlns:v="urn:schemas-microsoft-com:vml" Requires="v">
                <p:oleObj spid="_x0000_s9249" name="PhotoImpact" r:id="rId4" imgW="7352381" imgH="9523810" progId="PI3.Image">
                  <p:embed/>
                </p:oleObj>
              </mc:Choice>
              <mc:Fallback>
                <p:oleObj name="PhotoImpact" r:id="rId4" imgW="7352381" imgH="95238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0480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3" name="Group 3"/>
          <p:cNvGraphicFramePr>
            <a:graphicFrameLocks noGrp="1"/>
          </p:cNvGraphicFramePr>
          <p:nvPr>
            <p:ph sz="half" idx="1"/>
            <p:extLst>
              <p:ext uri="{D42A27DB-BD31-4B8C-83A1-F6EECF244321}">
                <p14:modId xmlns:p14="http://schemas.microsoft.com/office/powerpoint/2010/main" val="1928272376"/>
              </p:ext>
            </p:extLst>
          </p:nvPr>
        </p:nvGraphicFramePr>
        <p:xfrm>
          <a:off x="457200" y="304800"/>
          <a:ext cx="5446712" cy="3485516"/>
        </p:xfrm>
        <a:graphic>
          <a:graphicData uri="http://schemas.openxmlformats.org/drawingml/2006/table">
            <a:tbl>
              <a:tblPr/>
              <a:tblGrid>
                <a:gridCol w="5446712"/>
              </a:tblGrid>
              <a:tr h="906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0000CC"/>
                          </a:solidFill>
                          <a:effectLst/>
                          <a:latin typeface="Times New Roman" pitchFamily="18" charset="0"/>
                          <a:cs typeface="Times New Roman" pitchFamily="18" charset="0"/>
                        </a:rPr>
                        <a:t>Tháng 1</a:t>
                      </a:r>
                      <a:endParaRPr kumimoji="0" lang="en-US" sz="40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1066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FF0000"/>
                          </a:solidFill>
                          <a:effectLst/>
                          <a:latin typeface="Times New Roman" pitchFamily="18" charset="0"/>
                          <a:cs typeface="Times New Roman" pitchFamily="18" charset="0"/>
                        </a:rPr>
                        <a:t>Hà Nội   16 </a:t>
                      </a:r>
                      <a:r>
                        <a:rPr kumimoji="0" lang="en-US" sz="40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40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40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40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smtClean="0">
                        <a:ln>
                          <a:noFill/>
                        </a:ln>
                        <a:solidFill>
                          <a:srgbClr val="FF0000"/>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1268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990033"/>
                          </a:solidFill>
                          <a:effectLst/>
                          <a:latin typeface="Times New Roman" pitchFamily="18" charset="0"/>
                          <a:cs typeface="Times New Roman" pitchFamily="18" charset="0"/>
                        </a:rPr>
                        <a:t>TP.Hồ Chí Minh 26 </a:t>
                      </a:r>
                      <a:r>
                        <a:rPr kumimoji="0" lang="en-US" sz="40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40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40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4000" b="1" i="0" u="none" strike="noStrike" cap="none" normalizeH="0" baseline="0" smtClean="0">
                        <a:ln>
                          <a:noFill/>
                        </a:ln>
                        <a:solidFill>
                          <a:srgbClr val="990033"/>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bl>
          </a:graphicData>
        </a:graphic>
      </p:graphicFrame>
      <p:graphicFrame>
        <p:nvGraphicFramePr>
          <p:cNvPr id="46093" name="Group 13"/>
          <p:cNvGraphicFramePr>
            <a:graphicFrameLocks noGrp="1"/>
          </p:cNvGraphicFramePr>
          <p:nvPr>
            <p:ph sz="half" idx="2"/>
            <p:extLst>
              <p:ext uri="{D42A27DB-BD31-4B8C-83A1-F6EECF244321}">
                <p14:modId xmlns:p14="http://schemas.microsoft.com/office/powerpoint/2010/main" val="1470655968"/>
              </p:ext>
            </p:extLst>
          </p:nvPr>
        </p:nvGraphicFramePr>
        <p:xfrm>
          <a:off x="533400" y="3886200"/>
          <a:ext cx="5446712" cy="3048000"/>
        </p:xfrm>
        <a:graphic>
          <a:graphicData uri="http://schemas.openxmlformats.org/drawingml/2006/table">
            <a:tbl>
              <a:tblPr/>
              <a:tblGrid>
                <a:gridCol w="5446712"/>
              </a:tblGrid>
              <a:tr h="74397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40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r>
              <a:tr h="7422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FF0000"/>
                          </a:solidFill>
                          <a:effectLst/>
                          <a:latin typeface="Times New Roman" pitchFamily="18" charset="0"/>
                          <a:cs typeface="Times New Roman" pitchFamily="18" charset="0"/>
                        </a:rPr>
                        <a:t>Hà Nội    29 </a:t>
                      </a:r>
                      <a:r>
                        <a:rPr kumimoji="0" lang="en-US" sz="40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40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40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4000" b="1" i="0" u="none" strike="noStrike" cap="none" normalizeH="0" baseline="0" smtClean="0">
                        <a:ln>
                          <a:noFill/>
                        </a:ln>
                        <a:solidFill>
                          <a:srgbClr val="FF0000"/>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r>
              <a:tr h="156181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990033"/>
                          </a:solidFill>
                          <a:effectLst/>
                          <a:latin typeface="Times New Roman" pitchFamily="18" charset="0"/>
                          <a:cs typeface="Times New Roman" pitchFamily="18" charset="0"/>
                        </a:rPr>
                        <a:t>TP.Hồ Chí Minh</a:t>
                      </a:r>
                      <a:endParaRPr kumimoji="0" lang="en-US" sz="4000" b="1" i="0" u="none" strike="noStrike" cap="none" normalizeH="0" baseline="0" smtClean="0">
                        <a:ln>
                          <a:noFill/>
                        </a:ln>
                        <a:solidFill>
                          <a:srgbClr val="990033"/>
                        </a:solidFill>
                        <a:effectLst/>
                        <a:latin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990033"/>
                          </a:solidFill>
                          <a:effectLst/>
                          <a:latin typeface="Times New Roman" pitchFamily="18" charset="0"/>
                          <a:cs typeface="Times New Roman" pitchFamily="18" charset="0"/>
                        </a:rPr>
                        <a:t>27 </a:t>
                      </a:r>
                      <a:r>
                        <a:rPr kumimoji="0" lang="en-US" sz="40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40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40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4000" b="1" i="0" u="none" strike="noStrike" cap="none" normalizeH="0" baseline="0" smtClean="0">
                        <a:ln>
                          <a:noFill/>
                        </a:ln>
                        <a:solidFill>
                          <a:srgbClr val="990033"/>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6083"/>
                                        </p:tgtEl>
                                        <p:attrNameLst>
                                          <p:attrName>style.visibility</p:attrName>
                                        </p:attrNameLst>
                                      </p:cBhvr>
                                      <p:to>
                                        <p:strVal val="visible"/>
                                      </p:to>
                                    </p:set>
                                    <p:anim calcmode="lin" valueType="num">
                                      <p:cBhvr>
                                        <p:cTn id="7" dur="1000" fill="hold"/>
                                        <p:tgtEl>
                                          <p:spTgt spid="46083"/>
                                        </p:tgtEl>
                                        <p:attrNameLst>
                                          <p:attrName>ppt_w</p:attrName>
                                        </p:attrNameLst>
                                      </p:cBhvr>
                                      <p:tavLst>
                                        <p:tav tm="0">
                                          <p:val>
                                            <p:fltVal val="0"/>
                                          </p:val>
                                        </p:tav>
                                        <p:tav tm="100000">
                                          <p:val>
                                            <p:strVal val="#ppt_w"/>
                                          </p:val>
                                        </p:tav>
                                      </p:tavLst>
                                    </p:anim>
                                    <p:anim calcmode="lin" valueType="num">
                                      <p:cBhvr>
                                        <p:cTn id="8" dur="1000" fill="hold"/>
                                        <p:tgtEl>
                                          <p:spTgt spid="46083"/>
                                        </p:tgtEl>
                                        <p:attrNameLst>
                                          <p:attrName>ppt_h</p:attrName>
                                        </p:attrNameLst>
                                      </p:cBhvr>
                                      <p:tavLst>
                                        <p:tav tm="0">
                                          <p:val>
                                            <p:fltVal val="0"/>
                                          </p:val>
                                        </p:tav>
                                        <p:tav tm="100000">
                                          <p:val>
                                            <p:strVal val="#ppt_h"/>
                                          </p:val>
                                        </p:tav>
                                      </p:tavLst>
                                    </p:anim>
                                    <p:anim calcmode="lin" valueType="num">
                                      <p:cBhvr>
                                        <p:cTn id="9" dur="1000" fill="hold"/>
                                        <p:tgtEl>
                                          <p:spTgt spid="46083"/>
                                        </p:tgtEl>
                                        <p:attrNameLst>
                                          <p:attrName>style.rotation</p:attrName>
                                        </p:attrNameLst>
                                      </p:cBhvr>
                                      <p:tavLst>
                                        <p:tav tm="0">
                                          <p:val>
                                            <p:fltVal val="90"/>
                                          </p:val>
                                        </p:tav>
                                        <p:tav tm="100000">
                                          <p:val>
                                            <p:fltVal val="0"/>
                                          </p:val>
                                        </p:tav>
                                      </p:tavLst>
                                    </p:anim>
                                    <p:animEffect transition="in" filter="fade">
                                      <p:cBhvr>
                                        <p:cTn id="10" dur="1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784840623"/>
              </p:ext>
            </p:extLst>
          </p:nvPr>
        </p:nvGraphicFramePr>
        <p:xfrm>
          <a:off x="762000" y="152400"/>
          <a:ext cx="10744200" cy="3132455"/>
        </p:xfrm>
        <a:graphic>
          <a:graphicData uri="http://schemas.openxmlformats.org/drawingml/2006/table">
            <a:tbl>
              <a:tblPr/>
              <a:tblGrid>
                <a:gridCol w="1790700"/>
                <a:gridCol w="1788835"/>
                <a:gridCol w="3583265"/>
                <a:gridCol w="3581400"/>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Địa điểm</a:t>
                      </a:r>
                      <a:endParaRPr kumimoji="0" lang="en-US"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Nhiệt độ trung bình (</a:t>
                      </a:r>
                      <a:r>
                        <a:rPr kumimoji="0" lang="en-US" sz="36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Tháng 1</a:t>
                      </a:r>
                      <a:endParaRPr kumimoji="0" lang="en-US"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           Hà Nội</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16</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29</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3600" b="1" i="0" u="none" strike="noStrike" cap="none" normalizeH="0" baseline="0" smtClean="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tr>
            </a:tbl>
          </a:graphicData>
        </a:graphic>
      </p:graphicFrame>
      <p:sp>
        <p:nvSpPr>
          <p:cNvPr id="48154" name="Rectangle 26"/>
          <p:cNvSpPr>
            <a:spLocks noChangeArrowheads="1"/>
          </p:cNvSpPr>
          <p:nvPr/>
        </p:nvSpPr>
        <p:spPr bwMode="auto">
          <a:xfrm>
            <a:off x="304800" y="3477447"/>
            <a:ext cx="11277600" cy="3342453"/>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lnSpc>
                <a:spcPct val="110000"/>
              </a:lnSpc>
            </a:pPr>
            <a:r>
              <a:rPr lang="en-US" sz="4800" b="1">
                <a:latin typeface=".VnTime" panose="020B7200000000000000" pitchFamily="34" charset="0"/>
              </a:rPr>
              <a:t>+ So nhiÖt ®é trung b×nh vµo th¸ng 1 cña Hµ Néi  víi  Thµnh phè Hå ChÝ Minh.</a:t>
            </a:r>
          </a:p>
          <a:p>
            <a:pPr eaLnBrk="1" hangingPunct="1">
              <a:lnSpc>
                <a:spcPct val="110000"/>
              </a:lnSpc>
            </a:pPr>
            <a:r>
              <a:rPr lang="en-US" sz="4800" b="1">
                <a:latin typeface=".VnTime" panose="020B7200000000000000" pitchFamily="34" charset="0"/>
              </a:rPr>
              <a:t>+ So nhiÖt ®é trung b×nh vµo th</a:t>
            </a:r>
            <a:r>
              <a:rPr lang="en-US" sz="4800" b="1"/>
              <a:t>á</a:t>
            </a:r>
            <a:r>
              <a:rPr lang="en-US" sz="4800" b="1">
                <a:latin typeface=".VnTime" panose="020B7200000000000000" pitchFamily="34" charset="0"/>
              </a:rPr>
              <a:t>ng 7 cña Hµ Néi vµ Thµnh phè Hå ChÝ Minh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8154">
                                            <p:txEl>
                                              <p:pRg st="0" end="0"/>
                                            </p:txEl>
                                          </p:spTgt>
                                        </p:tgtEl>
                                        <p:attrNameLst>
                                          <p:attrName>style.visibility</p:attrName>
                                        </p:attrNameLst>
                                      </p:cBhvr>
                                      <p:to>
                                        <p:strVal val="visible"/>
                                      </p:to>
                                    </p:set>
                                    <p:anim calcmode="discrete" valueType="clr">
                                      <p:cBhvr override="childStyle">
                                        <p:cTn id="7" dur="80"/>
                                        <p:tgtEl>
                                          <p:spTgt spid="481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81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8154">
                                            <p:txEl>
                                              <p:pRg st="1" end="1"/>
                                            </p:txEl>
                                          </p:spTgt>
                                        </p:tgtEl>
                                        <p:attrNameLst>
                                          <p:attrName>style.visibility</p:attrName>
                                        </p:attrNameLst>
                                      </p:cBhvr>
                                      <p:to>
                                        <p:strVal val="visible"/>
                                      </p:to>
                                    </p:set>
                                    <p:anim calcmode="discrete" valueType="clr">
                                      <p:cBhvr override="childStyle">
                                        <p:cTn id="14" dur="80"/>
                                        <p:tgtEl>
                                          <p:spTgt spid="481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81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815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p:cNvSpPr>
            <a:spLocks noChangeArrowheads="1"/>
          </p:cNvSpPr>
          <p:nvPr/>
        </p:nvSpPr>
        <p:spPr bwMode="auto">
          <a:xfrm>
            <a:off x="0" y="2971800"/>
            <a:ext cx="11612880" cy="4561249"/>
          </a:xfrm>
          <a:prstGeom prst="rect">
            <a:avLst/>
          </a:prstGeom>
          <a:noFill/>
          <a:ln w="9525">
            <a:noFill/>
            <a:miter lim="800000"/>
            <a:headEnd/>
            <a:tailEnd/>
          </a:ln>
          <a:effectLst/>
        </p:spPr>
        <p:txBody>
          <a:bodyPr wrap="square">
            <a:spAutoFit/>
          </a:bodyPr>
          <a:lstStyle/>
          <a:p>
            <a:r>
              <a:rPr lang="vi-VN" sz="4400" b="1"/>
              <a:t>+ Nhiệt độ trung bình vào tháng 1 của Hà Nội thấp hơn nhiều so với của Thành phố Hồ Chí Minh.</a:t>
            </a:r>
          </a:p>
          <a:p>
            <a:r>
              <a:rPr lang="en-US" sz="4400" b="1"/>
              <a:t>+ Nhiệt độ trung bình vào thỏng 7 của Hà Nội và Thành phố Hồ Chí Minh gần bằng nhau.</a:t>
            </a:r>
          </a:p>
          <a:p>
            <a:pPr>
              <a:lnSpc>
                <a:spcPct val="110000"/>
              </a:lnSpc>
              <a:defRPr/>
            </a:pPr>
            <a:endParaRPr lang="en-US" sz="2400" b="1">
              <a:effectLst>
                <a:outerShdw blurRad="38100" dist="38100" dir="2700000" algn="tl">
                  <a:srgbClr val="C0C0C0"/>
                </a:outerShdw>
              </a:effectLst>
              <a:latin typeface=".VnArial" pitchFamily="34" charset="0"/>
            </a:endParaRPr>
          </a:p>
        </p:txBody>
      </p:sp>
      <p:graphicFrame>
        <p:nvGraphicFramePr>
          <p:cNvPr id="7" name="Group 2"/>
          <p:cNvGraphicFramePr>
            <a:graphicFrameLocks noGrp="1"/>
          </p:cNvGraphicFramePr>
          <p:nvPr>
            <p:extLst>
              <p:ext uri="{D42A27DB-BD31-4B8C-83A1-F6EECF244321}">
                <p14:modId xmlns:p14="http://schemas.microsoft.com/office/powerpoint/2010/main" val="2221758440"/>
              </p:ext>
            </p:extLst>
          </p:nvPr>
        </p:nvGraphicFramePr>
        <p:xfrm>
          <a:off x="434340" y="67945"/>
          <a:ext cx="11178541" cy="2956560"/>
        </p:xfrm>
        <a:graphic>
          <a:graphicData uri="http://schemas.openxmlformats.org/drawingml/2006/table">
            <a:tbl>
              <a:tblPr/>
              <a:tblGrid>
                <a:gridCol w="1863090"/>
                <a:gridCol w="1861150"/>
                <a:gridCol w="5496074"/>
                <a:gridCol w="1958227"/>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Địa điểm</a:t>
                      </a:r>
                      <a:endParaRPr kumimoji="0" lang="en-US"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Nhiệt độ trung bình (</a:t>
                      </a:r>
                      <a:r>
                        <a:rPr kumimoji="0" lang="en-US" sz="36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Tháng 1</a:t>
                      </a:r>
                      <a:endParaRPr kumimoji="0" lang="en-US"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           Hà Nội</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16</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29</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3600" b="1" i="0" u="none" strike="noStrike" cap="none" normalizeH="0" baseline="0" smtClean="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tr>
            </a:tbl>
          </a:graphicData>
        </a:graphic>
      </p:graphicFrame>
    </p:spTree>
    <p:extLst>
      <p:ext uri="{BB962C8B-B14F-4D97-AF65-F5344CB8AC3E}">
        <p14:creationId xmlns:p14="http://schemas.microsoft.com/office/powerpoint/2010/main" val="1630454769"/>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14"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202" name="Rectangle 26"/>
          <p:cNvSpPr>
            <a:spLocks noChangeArrowheads="1"/>
          </p:cNvSpPr>
          <p:nvPr/>
        </p:nvSpPr>
        <p:spPr bwMode="auto">
          <a:xfrm>
            <a:off x="228600" y="304800"/>
            <a:ext cx="11506200" cy="6186309"/>
          </a:xfrm>
          <a:prstGeom prst="rect">
            <a:avLst/>
          </a:prstGeom>
          <a:noFill/>
          <a:ln w="9525">
            <a:noFill/>
            <a:miter lim="800000"/>
            <a:headEnd/>
            <a:tailEnd/>
          </a:ln>
          <a:effectLst/>
        </p:spPr>
        <p:txBody>
          <a:bodyPr wrap="square" anchor="ctr">
            <a:spAutoFit/>
          </a:bodyPr>
          <a:lstStyle/>
          <a:p>
            <a:r>
              <a:rPr lang="vi-VN" sz="4400" b="1">
                <a:latin typeface="Times New Roman" panose="02020603050405020304" pitchFamily="18" charset="0"/>
                <a:cs typeface="Times New Roman" panose="02020603050405020304" pitchFamily="18" charset="0"/>
              </a:rPr>
              <a:t>+ Vào khoảng tháng 1, ở miền Bắc có gió mùa đông bắc tạo ra khí hậu mùa đông, trời lạnh, ít mưa.</a:t>
            </a:r>
          </a:p>
          <a:p>
            <a:r>
              <a:rPr lang="vi-VN" sz="4400" b="1">
                <a:latin typeface="Times New Roman" panose="02020603050405020304" pitchFamily="18" charset="0"/>
                <a:cs typeface="Times New Roman" panose="02020603050405020304" pitchFamily="18" charset="0"/>
              </a:rPr>
              <a:t>+ Vào khoảng tháng 7, ở miền Bắc có gió mùa đông nam tạo ra khí hậu mùa hạ, trời nóng và nhiều mưa.</a:t>
            </a:r>
          </a:p>
          <a:p>
            <a:r>
              <a:rPr lang="vi-VN" sz="4400" b="1">
                <a:latin typeface="Times New Roman" panose="02020603050405020304" pitchFamily="18" charset="0"/>
                <a:cs typeface="Times New Roman" panose="02020603050405020304" pitchFamily="18" charset="0"/>
              </a:rPr>
              <a:t>+ </a:t>
            </a:r>
            <a:r>
              <a:rPr lang="en-US" sz="4400" b="1">
                <a:latin typeface="Times New Roman" panose="02020603050405020304" pitchFamily="18" charset="0"/>
                <a:cs typeface="Times New Roman" panose="02020603050405020304" pitchFamily="18" charset="0"/>
              </a:rPr>
              <a:t>Ở</a:t>
            </a:r>
            <a:r>
              <a:rPr lang="vi-VN" sz="4400" b="1" smtClean="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miền Nam vào khoảng tháng 1 có gió đông nam, tháng 7 có gió tây nam, khí hậu nóng quanh năm, có một mùa mưa và một mùa khô.</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202"/>
                                        </p:tgtEl>
                                        <p:attrNameLst>
                                          <p:attrName>style.visibility</p:attrName>
                                        </p:attrNameLst>
                                      </p:cBhvr>
                                      <p:to>
                                        <p:strVal val="visible"/>
                                      </p:to>
                                    </p:set>
                                    <p:anim calcmode="discrete" valueType="clr">
                                      <p:cBhvr override="childStyle">
                                        <p:cTn id="7" dur="80"/>
                                        <p:tgtEl>
                                          <p:spTgt spid="502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202"/>
                                        </p:tgtEl>
                                        <p:attrNameLst>
                                          <p:attrName>fillcolor</p:attrName>
                                        </p:attrNameLst>
                                      </p:cBhvr>
                                      <p:tavLst>
                                        <p:tav tm="0">
                                          <p:val>
                                            <p:clrVal>
                                              <a:schemeClr val="accent2"/>
                                            </p:clrVal>
                                          </p:val>
                                        </p:tav>
                                        <p:tav tm="50000">
                                          <p:val>
                                            <p:clrVal>
                                              <a:schemeClr val="hlink"/>
                                            </p:clrVal>
                                          </p:val>
                                        </p:tav>
                                      </p:tavLst>
                                    </p:anim>
                                    <p:set>
                                      <p:cBhvr>
                                        <p:cTn id="9" dur="80"/>
                                        <p:tgtEl>
                                          <p:spTgt spid="502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11658600" cy="6858000"/>
          </a:xfrm>
          <a:solidFill>
            <a:srgbClr val="FFFF66"/>
          </a:solidFill>
        </p:spPr>
        <p:txBody>
          <a:bodyPr/>
          <a:lstStyle/>
          <a:p>
            <a:r>
              <a:rPr lang="vi-VN" sz="5400" b="1">
                <a:latin typeface="Times New Roman" panose="02020603050405020304" pitchFamily="18" charset="0"/>
                <a:cs typeface="Times New Roman" panose="02020603050405020304" pitchFamily="18" charset="0"/>
              </a:rPr>
              <a:t>Khí hậu nước ta có sự khác biệt giữa hai miền Nam, Bắc còn do ảnh hưởng của </a:t>
            </a:r>
            <a:r>
              <a:rPr lang="vi-VN" sz="5400" b="1">
                <a:solidFill>
                  <a:srgbClr val="FF0000"/>
                </a:solidFill>
                <a:latin typeface="Times New Roman" panose="02020603050405020304" pitchFamily="18" charset="0"/>
                <a:cs typeface="Times New Roman" panose="02020603050405020304" pitchFamily="18" charset="0"/>
              </a:rPr>
              <a:t>dãy núi Bạch Mã</a:t>
            </a:r>
            <a:r>
              <a:rPr lang="vi-VN" sz="5400" b="1">
                <a:latin typeface="Times New Roman" panose="02020603050405020304" pitchFamily="18" charset="0"/>
                <a:cs typeface="Times New Roman" panose="02020603050405020304" pitchFamily="18" charset="0"/>
              </a:rPr>
              <a:t>. Dãy núi này kéo dài ra đến biển, nằm </a:t>
            </a:r>
            <a:r>
              <a:rPr lang="vi-VN" sz="5400" b="1">
                <a:solidFill>
                  <a:srgbClr val="FF0000"/>
                </a:solidFill>
                <a:latin typeface="Times New Roman" panose="02020603050405020304" pitchFamily="18" charset="0"/>
                <a:cs typeface="Times New Roman" panose="02020603050405020304" pitchFamily="18" charset="0"/>
              </a:rPr>
              <a:t>giữa hai thành phố Huế và Đà Nẵng tạo thành một bức tường chắn gió.</a:t>
            </a:r>
            <a:r>
              <a:rPr lang="vi-VN" sz="5400" b="1">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11658600" cy="6858000"/>
          </a:xfrm>
          <a:solidFill>
            <a:srgbClr val="FFFF66"/>
          </a:solidFill>
        </p:spPr>
        <p:txBody>
          <a:bodyPr/>
          <a:lstStyle/>
          <a:p>
            <a:r>
              <a:rPr lang="vi-VN" sz="5400" b="1" smtClean="0">
                <a:latin typeface="Times New Roman" panose="02020603050405020304" pitchFamily="18" charset="0"/>
                <a:cs typeface="Times New Roman" panose="02020603050405020304" pitchFamily="18" charset="0"/>
              </a:rPr>
              <a:t>Khi </a:t>
            </a:r>
            <a:r>
              <a:rPr lang="vi-VN" sz="5400" b="1">
                <a:latin typeface="Times New Roman" panose="02020603050405020304" pitchFamily="18" charset="0"/>
                <a:cs typeface="Times New Roman" panose="02020603050405020304" pitchFamily="18" charset="0"/>
              </a:rPr>
              <a:t>gió mùa đông bắc thổi tới đây, ít khi vượt qua được dãy núi này. Vì vậy, phía bắc của núi (miền Bắc) có mùa đông lạnh còn phía nam của dãy Bạch Mã (miền Nam) lại nóng quanh năm. Cũng vì thế dãy núi này được coi là ranh giới khí hậu giữa hai miền Bắc - Nam nước ta.</a:t>
            </a:r>
          </a:p>
          <a:p>
            <a:pPr marL="0" indent="0">
              <a:buNone/>
            </a:pPr>
            <a:endParaRPr lang="vi-VN" sz="54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4024991"/>
      </p:ext>
    </p:extLst>
  </p:cSld>
  <p:clrMapOvr>
    <a:masterClrMapping/>
  </p:clrMapOvr>
  <p:transition spd="med">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94360" y="228600"/>
            <a:ext cx="10698480" cy="1143000"/>
          </a:xfrm>
        </p:spPr>
        <p:txBody>
          <a:bodyPr/>
          <a:lstStyle/>
          <a:p>
            <a:pPr eaLnBrk="1" hangingPunct="1"/>
            <a:r>
              <a:rPr lang="en-US" sz="4800" b="1" smtClean="0">
                <a:solidFill>
                  <a:srgbClr val="FF0000"/>
                </a:solidFill>
                <a:latin typeface="Arial" panose="020B0604020202020204" pitchFamily="34" charset="0"/>
                <a:cs typeface="Arial" panose="020B0604020202020204" pitchFamily="34" charset="0"/>
              </a:rPr>
              <a:t>Kiểm tra bài cũ:</a:t>
            </a:r>
            <a:r>
              <a:rPr lang="en-US" sz="4800" smtClean="0">
                <a:solidFill>
                  <a:srgbClr val="FF0000"/>
                </a:solidFill>
                <a:latin typeface="Arial" panose="020B0604020202020204" pitchFamily="34" charset="0"/>
                <a:cs typeface="Arial" panose="020B0604020202020204" pitchFamily="34" charset="0"/>
              </a:rPr>
              <a:t> </a:t>
            </a:r>
          </a:p>
        </p:txBody>
      </p:sp>
      <p:sp>
        <p:nvSpPr>
          <p:cNvPr id="11268" name="Rectangle 3"/>
          <p:cNvSpPr>
            <a:spLocks noGrp="1" noChangeArrowheads="1"/>
          </p:cNvSpPr>
          <p:nvPr>
            <p:ph type="body" idx="1"/>
          </p:nvPr>
        </p:nvSpPr>
        <p:spPr>
          <a:xfrm>
            <a:off x="228600" y="1143000"/>
            <a:ext cx="11353800" cy="4525963"/>
          </a:xfrm>
        </p:spPr>
        <p:txBody>
          <a:bodyPr/>
          <a:lstStyle/>
          <a:p>
            <a:pPr marL="0" indent="0" eaLnBrk="1" hangingPunct="1">
              <a:spcBef>
                <a:spcPts val="0"/>
              </a:spcBef>
              <a:buNone/>
            </a:pPr>
            <a:r>
              <a:rPr lang="en-US" sz="4800" b="1" smtClean="0">
                <a:latin typeface="Arial" panose="020B0604020202020204" pitchFamily="34" charset="0"/>
                <a:cs typeface="Arial" panose="020B0604020202020204" pitchFamily="34" charset="0"/>
              </a:rPr>
              <a:t>+ Trình bày đặc điểm chính của địa hình nước ta.</a:t>
            </a:r>
          </a:p>
          <a:p>
            <a:pPr marL="0" indent="0" eaLnBrk="1" hangingPunct="1">
              <a:spcBef>
                <a:spcPts val="0"/>
              </a:spcBef>
              <a:buNone/>
            </a:pPr>
            <a:r>
              <a:rPr lang="en-US" sz="4800" b="1" smtClean="0">
                <a:latin typeface="Arial" panose="020B0604020202020204" pitchFamily="34" charset="0"/>
                <a:cs typeface="Arial" panose="020B0604020202020204" pitchFamily="34" charset="0"/>
              </a:rPr>
              <a:t>+ Nêu tên và chỉ một số dãy núi và đồng bằng trên bản đồ địa lý tự nhiên Việt Nam.</a:t>
            </a:r>
          </a:p>
          <a:p>
            <a:pPr marL="0" indent="0" eaLnBrk="1" hangingPunct="1">
              <a:spcBef>
                <a:spcPts val="0"/>
              </a:spcBef>
              <a:buNone/>
            </a:pPr>
            <a:r>
              <a:rPr lang="en-US" sz="4800" b="1" smtClean="0">
                <a:latin typeface="Arial" panose="020B0604020202020204" pitchFamily="34" charset="0"/>
                <a:cs typeface="Arial" panose="020B0604020202020204" pitchFamily="34" charset="0"/>
              </a:rPr>
              <a:t>+ Kể tên một số loại khoáng sản của nước ta và cho biết chúng có ở đâu?</a:t>
            </a:r>
          </a:p>
        </p:txBody>
      </p:sp>
    </p:spTree>
  </p:cSld>
  <p:clrMapOvr>
    <a:masterClrMapping/>
  </p:clrMapOvr>
  <p:transition spd="med">
    <p:cover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381000" y="0"/>
            <a:ext cx="11277600" cy="6858000"/>
          </a:xfrm>
          <a:solidFill>
            <a:srgbClr val="FFFF66"/>
          </a:solidFill>
        </p:spPr>
        <p:txBody>
          <a:bodyPr/>
          <a:lstStyle/>
          <a:p>
            <a:pPr marL="0" indent="0">
              <a:buNone/>
            </a:pPr>
            <a:r>
              <a:rPr lang="vi-VN" sz="5400" b="1" smtClean="0">
                <a:solidFill>
                  <a:srgbClr val="FF0000"/>
                </a:solidFill>
                <a:latin typeface="Times New Roman" panose="02020603050405020304" pitchFamily="18" charset="0"/>
                <a:cs typeface="Times New Roman" panose="02020603050405020304" pitchFamily="18" charset="0"/>
              </a:rPr>
              <a:t>- </a:t>
            </a:r>
            <a:r>
              <a:rPr lang="vi-VN" sz="5400" b="1" i="1">
                <a:solidFill>
                  <a:srgbClr val="FF0000"/>
                </a:solidFill>
                <a:latin typeface="Times New Roman" panose="02020603050405020304" pitchFamily="18" charset="0"/>
                <a:cs typeface="Times New Roman" panose="02020603050405020304" pitchFamily="18" charset="0"/>
              </a:rPr>
              <a:t>Khí hậu nước ta có sự khác biệt giữa miền Bắc và Miền Nam. Miền Bắc có mùa đông lạnh, mưa phùn; miền Nam nóng quanh năm với mùa mưa và mùa khô rõ rệt.</a:t>
            </a:r>
          </a:p>
        </p:txBody>
      </p:sp>
    </p:spTree>
    <p:extLst>
      <p:ext uri="{BB962C8B-B14F-4D97-AF65-F5344CB8AC3E}">
        <p14:creationId xmlns:p14="http://schemas.microsoft.com/office/powerpoint/2010/main" val="2554496058"/>
      </p:ext>
    </p:extLst>
  </p:cSld>
  <p:clrMapOvr>
    <a:masterClrMapping/>
  </p:clrMapOvr>
  <p:transition spd="med">
    <p:cover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Nơi giữ chỗ cho Ngày tháng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1400"/>
              <a:t>Nguyễn Thanh Lâm</a:t>
            </a:r>
          </a:p>
        </p:txBody>
      </p:sp>
      <p:pic>
        <p:nvPicPr>
          <p:cNvPr id="28676" name="Picture 2" descr="EZ0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body" idx="1"/>
          </p:nvPr>
        </p:nvSpPr>
        <p:spPr>
          <a:xfrm>
            <a:off x="1828800" y="609600"/>
            <a:ext cx="8229600" cy="1143000"/>
          </a:xfrm>
        </p:spPr>
        <p:txBody>
          <a:bodyPr/>
          <a:lstStyle/>
          <a:p>
            <a:pPr algn="ctr" eaLnBrk="1" hangingPunct="1">
              <a:defRPr/>
            </a:pPr>
            <a:r>
              <a:rPr lang="en-US" sz="4800" b="1">
                <a:solidFill>
                  <a:srgbClr val="FFFF66"/>
                </a:solidFill>
                <a:effectLst>
                  <a:outerShdw blurRad="38100" dist="38100" dir="2700000" algn="tl">
                    <a:srgbClr val="C0C0C0"/>
                  </a:outerShdw>
                </a:effectLst>
                <a:latin typeface="VNI-Helve" pitchFamily="2" charset="0"/>
              </a:rPr>
              <a:t>-  Khí haäu coù aûnh höôûng gì tôùi ñôøi soáng vaø hoaït ñoäng saûn xuaát?</a:t>
            </a:r>
          </a:p>
        </p:txBody>
      </p:sp>
    </p:spTree>
  </p:cSld>
  <p:clrMapOvr>
    <a:masterClrMapping/>
  </p:clrMapOvr>
  <p:transition spd="med">
    <p:cover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Nơi giữ chỗ cho Ngày tháng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1400"/>
              <a:t>Nguyễn Thanh Lâm</a:t>
            </a:r>
          </a:p>
        </p:txBody>
      </p:sp>
      <p:pic>
        <p:nvPicPr>
          <p:cNvPr id="297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p:cNvSpPr>
            <a:spLocks noChangeArrowheads="1"/>
          </p:cNvSpPr>
          <p:nvPr/>
        </p:nvSpPr>
        <p:spPr bwMode="auto">
          <a:xfrm>
            <a:off x="7848600" y="381000"/>
            <a:ext cx="104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solidFill>
                  <a:srgbClr val="0000CC"/>
                </a:solidFill>
              </a:rPr>
              <a:t>lũ lụt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7"/>
                                        </p:tgtEl>
                                        <p:attrNameLst>
                                          <p:attrName>style.visibility</p:attrName>
                                        </p:attrNameLst>
                                      </p:cBhvr>
                                      <p:to>
                                        <p:strVal val="visible"/>
                                      </p:to>
                                    </p:set>
                                    <p:anim calcmode="discrete" valueType="clr">
                                      <p:cBhvr override="childStyle">
                                        <p:cTn id="7" dur="80"/>
                                        <p:tgtEl>
                                          <p:spTgt spid="5427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7"/>
                                        </p:tgtEl>
                                        <p:attrNameLst>
                                          <p:attrName>fillcolor</p:attrName>
                                        </p:attrNameLst>
                                      </p:cBhvr>
                                      <p:tavLst>
                                        <p:tav tm="0">
                                          <p:val>
                                            <p:clrVal>
                                              <a:schemeClr val="accent2"/>
                                            </p:clrVal>
                                          </p:val>
                                        </p:tav>
                                        <p:tav tm="50000">
                                          <p:val>
                                            <p:clrVal>
                                              <a:schemeClr val="hlink"/>
                                            </p:clrVal>
                                          </p:val>
                                        </p:tav>
                                      </p:tavLst>
                                    </p:anim>
                                    <p:set>
                                      <p:cBhvr>
                                        <p:cTn id="9" dur="80"/>
                                        <p:tgtEl>
                                          <p:spTgt spid="542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0" y="914400"/>
            <a:ext cx="10082213" cy="503238"/>
          </a:xfrm>
        </p:spPr>
        <p:txBody>
          <a:bodyPr/>
          <a:lstStyle/>
          <a:p>
            <a:pPr eaLnBrk="1" hangingPunct="1"/>
            <a:r>
              <a:rPr lang="en-US" sz="4800" b="1">
                <a:latin typeface="Times New Roman" panose="02020603050405020304" pitchFamily="18" charset="0"/>
              </a:rPr>
              <a:t>Ảnh hưởng của khí hậu</a:t>
            </a:r>
          </a:p>
        </p:txBody>
      </p:sp>
      <p:sp>
        <p:nvSpPr>
          <p:cNvPr id="56323" name="Rectangle 3"/>
          <p:cNvSpPr>
            <a:spLocks noGrp="1" noChangeArrowheads="1"/>
          </p:cNvSpPr>
          <p:nvPr>
            <p:ph type="body" idx="4294967295"/>
          </p:nvPr>
        </p:nvSpPr>
        <p:spPr>
          <a:xfrm>
            <a:off x="0" y="1600200"/>
            <a:ext cx="11201400" cy="4525963"/>
          </a:xfrm>
        </p:spPr>
        <p:txBody>
          <a:bodyPr/>
          <a:lstStyle/>
          <a:p>
            <a:pPr eaLnBrk="1" hangingPunct="1">
              <a:buFont typeface="Wingdings" panose="05000000000000000000" pitchFamily="2" charset="2"/>
              <a:buChar char="v"/>
            </a:pPr>
            <a:r>
              <a:rPr lang="en-US" sz="4800" b="1">
                <a:latin typeface="Times New Roman" panose="02020603050405020304" pitchFamily="18" charset="0"/>
              </a:rPr>
              <a:t>  Khí hậu nước ta nóng và mưa nhiều nên cây cối dễ phát triển.</a:t>
            </a:r>
          </a:p>
          <a:p>
            <a:pPr eaLnBrk="1" hangingPunct="1">
              <a:buFont typeface="Wingdings" panose="05000000000000000000" pitchFamily="2" charset="2"/>
              <a:buChar char="v"/>
            </a:pPr>
            <a:r>
              <a:rPr lang="en-US" sz="4800" b="1">
                <a:solidFill>
                  <a:srgbClr val="0000CC"/>
                </a:solidFill>
                <a:latin typeface="Times New Roman" panose="02020603050405020304" pitchFamily="18" charset="0"/>
              </a:rPr>
              <a:t> Tuy vậy, hằng năm thường có bão, có năm mưa lớn gây lũ lụt, có năm lại xảy ra hạn hán làm ảnh hưởng đến đời sống và hoạt động sản xuất của con người.</a:t>
            </a:r>
          </a:p>
        </p:txBody>
      </p:sp>
      <p:sp>
        <p:nvSpPr>
          <p:cNvPr id="30725" name="Rectangle 4"/>
          <p:cNvSpPr>
            <a:spLocks noChangeArrowheads="1"/>
          </p:cNvSpPr>
          <p:nvPr/>
        </p:nvSpPr>
        <p:spPr bwMode="auto">
          <a:xfrm>
            <a:off x="944880" y="228600"/>
            <a:ext cx="100812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4800">
                <a:solidFill>
                  <a:srgbClr val="FF0000"/>
                </a:solidFill>
              </a:rPr>
              <a:t>CÂU NÀO ĐÚNG ?</a:t>
            </a:r>
          </a:p>
        </p:txBody>
      </p:sp>
      <p:sp>
        <p:nvSpPr>
          <p:cNvPr id="30726" name="AutoShape 5"/>
          <p:cNvSpPr>
            <a:spLocks noChangeArrowheads="1"/>
          </p:cNvSpPr>
          <p:nvPr/>
        </p:nvSpPr>
        <p:spPr bwMode="auto">
          <a:xfrm>
            <a:off x="10171430" y="2255839"/>
            <a:ext cx="1306830" cy="914400"/>
          </a:xfrm>
          <a:prstGeom prst="irregularSeal2">
            <a:avLst/>
          </a:prstGeom>
          <a:solidFill>
            <a:srgbClr val="0000CC"/>
          </a:solidFill>
          <a:ln w="9525">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4800" b="1">
                <a:solidFill>
                  <a:srgbClr val="FFFF00"/>
                </a:solidFill>
              </a:rPr>
              <a:t>Đ</a:t>
            </a:r>
            <a:endParaRPr lang="en-US" sz="4800"/>
          </a:p>
        </p:txBody>
      </p:sp>
      <p:sp>
        <p:nvSpPr>
          <p:cNvPr id="30727" name="AutoShape 6"/>
          <p:cNvSpPr>
            <a:spLocks noChangeArrowheads="1"/>
          </p:cNvSpPr>
          <p:nvPr/>
        </p:nvSpPr>
        <p:spPr bwMode="auto">
          <a:xfrm>
            <a:off x="10372725" y="5356227"/>
            <a:ext cx="1306830" cy="914400"/>
          </a:xfrm>
          <a:prstGeom prst="irregularSeal2">
            <a:avLst/>
          </a:prstGeom>
          <a:solidFill>
            <a:srgbClr val="0000CC"/>
          </a:solidFill>
          <a:ln w="9525">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4800" b="1">
                <a:solidFill>
                  <a:srgbClr val="FFFF00"/>
                </a:solidFill>
              </a:rPr>
              <a:t>Đ</a:t>
            </a:r>
            <a:endParaRPr lang="en-US" sz="4800"/>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checkerboard(across)">
                                      <p:cBhvr>
                                        <p:cTn id="7" dur="500"/>
                                        <p:tgtEl>
                                          <p:spTgt spid="307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27"/>
                                        </p:tgtEl>
                                        <p:attrNameLst>
                                          <p:attrName>style.visibility</p:attrName>
                                        </p:attrNameLst>
                                      </p:cBhvr>
                                      <p:to>
                                        <p:strVal val="visible"/>
                                      </p:to>
                                    </p:set>
                                    <p:animEffect transition="in" filter="checkerboard(across)">
                                      <p:cBhvr>
                                        <p:cTn id="12"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P spid="3072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5410200"/>
            <a:ext cx="11506200" cy="1143000"/>
          </a:xfrm>
        </p:spPr>
        <p:txBody>
          <a:bodyPr/>
          <a:lstStyle/>
          <a:p>
            <a:pPr eaLnBrk="1" hangingPunct="1">
              <a:defRPr/>
            </a:pPr>
            <a:r>
              <a:rPr lang="en-US" sz="4000" b="1">
                <a:solidFill>
                  <a:schemeClr val="tx1"/>
                </a:solidFill>
                <a:latin typeface="Times New Roman" panose="02020603050405020304" pitchFamily="18" charset="0"/>
                <a:cs typeface="Times New Roman" panose="02020603050405020304" pitchFamily="18" charset="0"/>
              </a:rPr>
              <a:t>Mưa lớn gây lũ lụt làm ảnh hưởng đến đời sống và hoạt động sản xuất của con </a:t>
            </a:r>
            <a:r>
              <a:rPr lang="en-US" sz="4000" b="1" smtClean="0">
                <a:solidFill>
                  <a:schemeClr val="tx1"/>
                </a:solidFill>
                <a:latin typeface="Times New Roman" panose="02020603050405020304" pitchFamily="18" charset="0"/>
                <a:cs typeface="Times New Roman" panose="02020603050405020304" pitchFamily="18" charset="0"/>
              </a:rPr>
              <a:t>người.</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58371" name="Rectangle 3"/>
          <p:cNvSpPr>
            <a:spLocks noChangeArrowheads="1"/>
          </p:cNvSpPr>
          <p:nvPr/>
        </p:nvSpPr>
        <p:spPr bwMode="auto">
          <a:xfrm>
            <a:off x="381000" y="0"/>
            <a:ext cx="11125200" cy="1323439"/>
          </a:xfrm>
          <a:prstGeom prst="rect">
            <a:avLst/>
          </a:prstGeom>
          <a:noFill/>
          <a:ln w="9525">
            <a:noFill/>
            <a:miter lim="800000"/>
            <a:headEnd/>
            <a:tailEnd/>
          </a:ln>
          <a:effectLst/>
        </p:spPr>
        <p:txBody>
          <a:bodyPr wrap="square">
            <a:spAutoFit/>
          </a:bodyPr>
          <a:lstStyle/>
          <a:p>
            <a:pPr>
              <a:spcBef>
                <a:spcPct val="20000"/>
              </a:spcBef>
              <a:buFontTx/>
              <a:buChar char="•"/>
              <a:defRPr/>
            </a:pPr>
            <a:r>
              <a:rPr lang="en-US" sz="4000" b="1" i="1">
                <a:solidFill>
                  <a:srgbClr val="FF0000"/>
                </a:solidFill>
                <a:latin typeface="Times New Roman" panose="02020603050405020304" pitchFamily="18" charset="0"/>
                <a:cs typeface="Times New Roman" panose="02020603050405020304" pitchFamily="18" charset="0"/>
              </a:rPr>
              <a:t>Lũ lụt, hạn hán gây ra nhựng thiệt hại gì cho đời sống và sản xuất ?</a:t>
            </a:r>
          </a:p>
        </p:txBody>
      </p:sp>
      <p:pic>
        <p:nvPicPr>
          <p:cNvPr id="31749" name="Picture 4" descr="http://images.vietnamnet.vn/dataimages/200710/original/images1423938_luNA.jpg">
            <a:hlinkClick r:id="rId3"/>
          </p:cNvPr>
          <p:cNvPicPr>
            <a:picLocks noGrp="1" noChangeAspect="1" noChangeArrowheads="1"/>
          </p:cNvPicPr>
          <p:nvPr>
            <p:ph sz="half" idx="1"/>
          </p:nvPr>
        </p:nvPicPr>
        <p:blipFill>
          <a:blip r:embed="rId4" r:link="rId5">
            <a:extLst>
              <a:ext uri="{28A0092B-C50C-407E-A947-70E740481C1C}">
                <a14:useLocalDpi xmlns:a14="http://schemas.microsoft.com/office/drawing/2010/main" val="0"/>
              </a:ext>
            </a:extLst>
          </a:blip>
          <a:srcRect/>
          <a:stretch>
            <a:fillRect/>
          </a:stretch>
        </p:blipFill>
        <p:spPr>
          <a:xfrm>
            <a:off x="1600200" y="1143000"/>
            <a:ext cx="4267200" cy="4191000"/>
          </a:xfrm>
        </p:spPr>
      </p:pic>
      <p:pic>
        <p:nvPicPr>
          <p:cNvPr id="31750" name="Picture 5" descr="small_127"/>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6019800" y="1143000"/>
            <a:ext cx="4267200" cy="4114800"/>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randombar(horizontal)">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3600" b="1">
                <a:solidFill>
                  <a:srgbClr val="FF0000"/>
                </a:solidFill>
                <a:latin typeface="Times New Roman" panose="02020603050405020304" pitchFamily="18" charset="0"/>
                <a:cs typeface="Times New Roman" panose="02020603050405020304" pitchFamily="18" charset="0"/>
              </a:rPr>
              <a:t>Ảnh hưởng của khí hậu đối với đời sống và hoạt động sản xuất của con người</a:t>
            </a:r>
            <a:r>
              <a:rPr lang="en-US" sz="36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ra sao?</a:t>
            </a:r>
            <a:br>
              <a:rPr lang="en-US" sz="3600" b="1">
                <a:solidFill>
                  <a:srgbClr val="FF0000"/>
                </a:solidFill>
                <a:latin typeface="Times New Roman" panose="02020603050405020304" pitchFamily="18" charset="0"/>
                <a:cs typeface="Times New Roman" panose="02020603050405020304" pitchFamily="18" charset="0"/>
              </a:rPr>
            </a:b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60419" name="Picture 3" descr="http://www.va21.org/pictures/20041130115313.jpg"/>
          <p:cNvPicPr>
            <a:picLocks noGrp="1" noChangeAspect="1" noChangeArrowheads="1"/>
          </p:cNvPicPr>
          <p:nvPr>
            <p:ph type="body" idx="1"/>
          </p:nvPr>
        </p:nvPicPr>
        <p:blipFill>
          <a:blip r:embed="rId3" r:link="rId4">
            <a:extLst>
              <a:ext uri="{28A0092B-C50C-407E-A947-70E740481C1C}">
                <a14:useLocalDpi xmlns:a14="http://schemas.microsoft.com/office/drawing/2010/main" val="0"/>
              </a:ext>
            </a:extLst>
          </a:blip>
          <a:srcRect/>
          <a:stretch>
            <a:fillRect/>
          </a:stretch>
        </p:blipFill>
        <p:spPr>
          <a:xfrm>
            <a:off x="2133600" y="1398588"/>
            <a:ext cx="7620000" cy="5370513"/>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0419"/>
                                        </p:tgtEl>
                                        <p:attrNameLst>
                                          <p:attrName>style.visibility</p:attrName>
                                        </p:attrNameLst>
                                      </p:cBhvr>
                                      <p:to>
                                        <p:strVal val="visible"/>
                                      </p:to>
                                    </p:set>
                                    <p:anim calcmode="lin" valueType="num">
                                      <p:cBhvr>
                                        <p:cTn id="7" dur="1000" fill="hold"/>
                                        <p:tgtEl>
                                          <p:spTgt spid="60419"/>
                                        </p:tgtEl>
                                        <p:attrNameLst>
                                          <p:attrName>ppt_w</p:attrName>
                                        </p:attrNameLst>
                                      </p:cBhvr>
                                      <p:tavLst>
                                        <p:tav tm="0">
                                          <p:val>
                                            <p:fltVal val="0"/>
                                          </p:val>
                                        </p:tav>
                                        <p:tav tm="100000">
                                          <p:val>
                                            <p:strVal val="#ppt_w"/>
                                          </p:val>
                                        </p:tav>
                                      </p:tavLst>
                                    </p:anim>
                                    <p:anim calcmode="lin" valueType="num">
                                      <p:cBhvr>
                                        <p:cTn id="8" dur="1000" fill="hold"/>
                                        <p:tgtEl>
                                          <p:spTgt spid="60419"/>
                                        </p:tgtEl>
                                        <p:attrNameLst>
                                          <p:attrName>ppt_h</p:attrName>
                                        </p:attrNameLst>
                                      </p:cBhvr>
                                      <p:tavLst>
                                        <p:tav tm="0">
                                          <p:val>
                                            <p:fltVal val="0"/>
                                          </p:val>
                                        </p:tav>
                                        <p:tav tm="100000">
                                          <p:val>
                                            <p:strVal val="#ppt_h"/>
                                          </p:val>
                                        </p:tav>
                                      </p:tavLst>
                                    </p:anim>
                                    <p:anim calcmode="lin" valueType="num">
                                      <p:cBhvr>
                                        <p:cTn id="9" dur="1000" fill="hold"/>
                                        <p:tgtEl>
                                          <p:spTgt spid="60419"/>
                                        </p:tgtEl>
                                        <p:attrNameLst>
                                          <p:attrName>style.rotation</p:attrName>
                                        </p:attrNameLst>
                                      </p:cBhvr>
                                      <p:tavLst>
                                        <p:tav tm="0">
                                          <p:val>
                                            <p:fltVal val="90"/>
                                          </p:val>
                                        </p:tav>
                                        <p:tav tm="100000">
                                          <p:val>
                                            <p:fltVal val="0"/>
                                          </p:val>
                                        </p:tav>
                                      </p:tavLst>
                                    </p:anim>
                                    <p:animEffect transition="in" filter="fade">
                                      <p:cBhvr>
                                        <p:cTn id="10" dur="1000"/>
                                        <p:tgtEl>
                                          <p:spTgt spid="604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0418"/>
                                        </p:tgtEl>
                                        <p:attrNameLst>
                                          <p:attrName>style.visibility</p:attrName>
                                        </p:attrNameLst>
                                      </p:cBhvr>
                                      <p:to>
                                        <p:strVal val="visible"/>
                                      </p:to>
                                    </p:set>
                                    <p:anim calcmode="discrete" valueType="clr">
                                      <p:cBhvr override="childStyle">
                                        <p:cTn id="15" dur="80"/>
                                        <p:tgtEl>
                                          <p:spTgt spid="6041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0418"/>
                                        </p:tgtEl>
                                        <p:attrNameLst>
                                          <p:attrName>fillcolor</p:attrName>
                                        </p:attrNameLst>
                                      </p:cBhvr>
                                      <p:tavLst>
                                        <p:tav tm="0">
                                          <p:val>
                                            <p:clrVal>
                                              <a:schemeClr val="accent2"/>
                                            </p:clrVal>
                                          </p:val>
                                        </p:tav>
                                        <p:tav tm="50000">
                                          <p:val>
                                            <p:clrVal>
                                              <a:schemeClr val="hlink"/>
                                            </p:clrVal>
                                          </p:val>
                                        </p:tav>
                                      </p:tavLst>
                                    </p:anim>
                                    <p:set>
                                      <p:cBhvr>
                                        <p:cTn id="17" dur="80"/>
                                        <p:tgtEl>
                                          <p:spTgt spid="604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7" name="Picture 3" descr="http://www.khuyennongvn.gov.vn/anh/rausach2.jpg"/>
          <p:cNvPicPr>
            <a:picLocks noGrp="1" noChangeAspect="1" noChangeArrowheads="1"/>
          </p:cNvPicPr>
          <p:nvPr>
            <p:ph type="body" idx="1"/>
          </p:nvPr>
        </p:nvPicPr>
        <p:blipFill>
          <a:blip r:embed="rId3" r:link="rId4">
            <a:extLst>
              <a:ext uri="{28A0092B-C50C-407E-A947-70E740481C1C}">
                <a14:useLocalDpi xmlns:a14="http://schemas.microsoft.com/office/drawing/2010/main" val="0"/>
              </a:ext>
            </a:extLst>
          </a:blip>
          <a:srcRect/>
          <a:stretch>
            <a:fillRect/>
          </a:stretch>
        </p:blipFill>
        <p:spPr>
          <a:xfrm>
            <a:off x="762000" y="1143000"/>
            <a:ext cx="10591800" cy="5257800"/>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diamond(in)">
                                      <p:cBhvr>
                                        <p:cTn id="7" dur="2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Nơi giữ chỗ cho Ngày tháng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1400"/>
              <a:t>Nguyễn Thanh Lâm</a:t>
            </a:r>
          </a:p>
        </p:txBody>
      </p:sp>
      <p:sp>
        <p:nvSpPr>
          <p:cNvPr id="64514" name="Rectangle 2"/>
          <p:cNvSpPr>
            <a:spLocks noGrp="1" noChangeArrowheads="1"/>
          </p:cNvSpPr>
          <p:nvPr>
            <p:ph type="title"/>
          </p:nvPr>
        </p:nvSpPr>
        <p:spPr/>
        <p:txBody>
          <a:bodyPr/>
          <a:lstStyle/>
          <a:p>
            <a:pPr eaLnBrk="1" hangingPunct="1"/>
            <a:r>
              <a:rPr lang="en-US" smtClean="0"/>
              <a:t>HẠN HÁN </a:t>
            </a:r>
          </a:p>
        </p:txBody>
      </p:sp>
      <p:pic>
        <p:nvPicPr>
          <p:cNvPr id="64515" name="Picture 3" descr="han%20han"/>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371600" y="1295400"/>
            <a:ext cx="4343400" cy="5257800"/>
          </a:xfrm>
          <a:noFill/>
        </p:spPr>
      </p:pic>
      <p:pic>
        <p:nvPicPr>
          <p:cNvPr id="64516" name="Picture 4" descr="small_1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295400"/>
            <a:ext cx="4572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diamond(in)">
                                      <p:cBhvr>
                                        <p:cTn id="7" dur="2000"/>
                                        <p:tgtEl>
                                          <p:spTgt spid="64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diamond(in)">
                                      <p:cBhvr>
                                        <p:cTn id="12" dur="2000"/>
                                        <p:tgtEl>
                                          <p:spTgt spid="64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4514"/>
                                        </p:tgtEl>
                                        <p:attrNameLst>
                                          <p:attrName>style.visibility</p:attrName>
                                        </p:attrNameLst>
                                      </p:cBhvr>
                                      <p:to>
                                        <p:strVal val="visible"/>
                                      </p:to>
                                    </p:set>
                                    <p:anim calcmode="discrete" valueType="clr">
                                      <p:cBhvr override="childStyle">
                                        <p:cTn id="17" dur="80"/>
                                        <p:tgtEl>
                                          <p:spTgt spid="645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4514"/>
                                        </p:tgtEl>
                                        <p:attrNameLst>
                                          <p:attrName>fillcolor</p:attrName>
                                        </p:attrNameLst>
                                      </p:cBhvr>
                                      <p:tavLst>
                                        <p:tav tm="0">
                                          <p:val>
                                            <p:clrVal>
                                              <a:schemeClr val="accent2"/>
                                            </p:clrVal>
                                          </p:val>
                                        </p:tav>
                                        <p:tav tm="50000">
                                          <p:val>
                                            <p:clrVal>
                                              <a:schemeClr val="hlink"/>
                                            </p:clrVal>
                                          </p:val>
                                        </p:tav>
                                      </p:tavLst>
                                    </p:anim>
                                    <p:set>
                                      <p:cBhvr>
                                        <p:cTn id="19" dur="80"/>
                                        <p:tgtEl>
                                          <p:spTgt spid="64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smtClean="0"/>
              <a:t>THIỆT HẠI DO BÃO</a:t>
            </a:r>
          </a:p>
        </p:txBody>
      </p:sp>
      <p:pic>
        <p:nvPicPr>
          <p:cNvPr id="66563" name="Picture 3" descr="DSCN1279.jpg">
            <a:hlinkClick r:id="rId3"/>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94360" y="1538288"/>
            <a:ext cx="10454640" cy="5319712"/>
          </a:xfr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diamond(in)">
                                      <p:cBhvr>
                                        <p:cTn id="7" dur="2000"/>
                                        <p:tgtEl>
                                          <p:spTgt spid="66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6562"/>
                                        </p:tgtEl>
                                        <p:attrNameLst>
                                          <p:attrName>style.visibility</p:attrName>
                                        </p:attrNameLst>
                                      </p:cBhvr>
                                      <p:to>
                                        <p:strVal val="visible"/>
                                      </p:to>
                                    </p:set>
                                    <p:anim calcmode="discrete" valueType="clr">
                                      <p:cBhvr override="childStyle">
                                        <p:cTn id="12" dur="80"/>
                                        <p:tgtEl>
                                          <p:spTgt spid="665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6562"/>
                                        </p:tgtEl>
                                        <p:attrNameLst>
                                          <p:attrName>fillcolor</p:attrName>
                                        </p:attrNameLst>
                                      </p:cBhvr>
                                      <p:tavLst>
                                        <p:tav tm="0">
                                          <p:val>
                                            <p:clrVal>
                                              <a:schemeClr val="accent2"/>
                                            </p:clrVal>
                                          </p:val>
                                        </p:tav>
                                        <p:tav tm="50000">
                                          <p:val>
                                            <p:clrVal>
                                              <a:schemeClr val="hlink"/>
                                            </p:clrVal>
                                          </p:val>
                                        </p:tav>
                                      </p:tavLst>
                                    </p:anim>
                                    <p:set>
                                      <p:cBhvr>
                                        <p:cTn id="14" dur="80"/>
                                        <p:tgtEl>
                                          <p:spTgt spid="66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b="1" smtClean="0"/>
              <a:t>THIỆT HẠI DO BÃO</a:t>
            </a:r>
          </a:p>
        </p:txBody>
      </p:sp>
      <p:pic>
        <p:nvPicPr>
          <p:cNvPr id="68611" name="Picture 3" descr="http://phanchautrinhdanang.com/BAIVO2006/BaoDanang2.jpg"/>
          <p:cNvPicPr>
            <a:picLocks noGrp="1" noChangeAspect="1" noChangeArrowheads="1"/>
          </p:cNvPicPr>
          <p:nvPr>
            <p:ph type="body" idx="1"/>
          </p:nvPr>
        </p:nvPicPr>
        <p:blipFill>
          <a:blip r:embed="rId3" r:link="rId4">
            <a:extLst>
              <a:ext uri="{28A0092B-C50C-407E-A947-70E740481C1C}">
                <a14:useLocalDpi xmlns:a14="http://schemas.microsoft.com/office/drawing/2010/main" val="0"/>
              </a:ext>
            </a:extLst>
          </a:blip>
          <a:srcRect/>
          <a:stretch>
            <a:fillRect/>
          </a:stretch>
        </p:blipFill>
        <p:spPr>
          <a:xfrm>
            <a:off x="914400" y="1436688"/>
            <a:ext cx="10134600" cy="5421312"/>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diamond(in)">
                                      <p:cBhvr>
                                        <p:cTn id="7" dur="2000"/>
                                        <p:tgtEl>
                                          <p:spTgt spid="68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8610"/>
                                        </p:tgtEl>
                                        <p:attrNameLst>
                                          <p:attrName>style.visibility</p:attrName>
                                        </p:attrNameLst>
                                      </p:cBhvr>
                                      <p:to>
                                        <p:strVal val="visible"/>
                                      </p:to>
                                    </p:set>
                                    <p:anim calcmode="discrete" valueType="clr">
                                      <p:cBhvr override="childStyle">
                                        <p:cTn id="12" dur="80"/>
                                        <p:tgtEl>
                                          <p:spTgt spid="686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8610"/>
                                        </p:tgtEl>
                                        <p:attrNameLst>
                                          <p:attrName>fillcolor</p:attrName>
                                        </p:attrNameLst>
                                      </p:cBhvr>
                                      <p:tavLst>
                                        <p:tav tm="0">
                                          <p:val>
                                            <p:clrVal>
                                              <a:schemeClr val="accent2"/>
                                            </p:clrVal>
                                          </p:val>
                                        </p:tav>
                                        <p:tav tm="50000">
                                          <p:val>
                                            <p:clrVal>
                                              <a:schemeClr val="hlink"/>
                                            </p:clrVal>
                                          </p:val>
                                        </p:tav>
                                      </p:tavLst>
                                    </p:anim>
                                    <p:set>
                                      <p:cBhvr>
                                        <p:cTn id="14" dur="80"/>
                                        <p:tgtEl>
                                          <p:spTgt spid="686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Text Box 16"/>
          <p:cNvSpPr txBox="1">
            <a:spLocks noChangeArrowheads="1"/>
          </p:cNvSpPr>
          <p:nvPr/>
        </p:nvSpPr>
        <p:spPr bwMode="auto">
          <a:xfrm>
            <a:off x="3962400" y="1618232"/>
            <a:ext cx="411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spcBef>
                <a:spcPct val="50000"/>
              </a:spcBef>
            </a:pPr>
            <a:r>
              <a:rPr lang="en-US" sz="7200" b="1">
                <a:solidFill>
                  <a:srgbClr val="FF0000"/>
                </a:solidFill>
                <a:cs typeface="Arial" panose="020B0604020202020204" pitchFamily="34" charset="0"/>
              </a:rPr>
              <a:t>Khí hậu</a:t>
            </a:r>
          </a:p>
        </p:txBody>
      </p:sp>
      <p:sp>
        <p:nvSpPr>
          <p:cNvPr id="13316" name="Rectangle 18"/>
          <p:cNvSpPr>
            <a:spLocks noChangeArrowheads="1"/>
          </p:cNvSpPr>
          <p:nvPr/>
        </p:nvSpPr>
        <p:spPr bwMode="auto">
          <a:xfrm>
            <a:off x="228600" y="2580171"/>
            <a:ext cx="113728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4800" b="1">
                <a:cs typeface="Arial" panose="020B0604020202020204" pitchFamily="34" charset="0"/>
              </a:rPr>
              <a:t>1. Nước ta có khí hậu nhiệt đới gió mùa.</a:t>
            </a:r>
          </a:p>
        </p:txBody>
      </p:sp>
      <p:sp>
        <p:nvSpPr>
          <p:cNvPr id="13317" name="Rectangle 19"/>
          <p:cNvSpPr>
            <a:spLocks noChangeArrowheads="1"/>
          </p:cNvSpPr>
          <p:nvPr/>
        </p:nvSpPr>
        <p:spPr bwMode="auto">
          <a:xfrm>
            <a:off x="247650" y="4114800"/>
            <a:ext cx="1135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4800" b="1">
                <a:cs typeface="Arial" panose="020B0604020202020204" pitchFamily="34" charset="0"/>
              </a:rPr>
              <a:t>2. Khí hậu giữa các miền có sự khác nhau.</a:t>
            </a:r>
          </a:p>
        </p:txBody>
      </p:sp>
      <p:sp>
        <p:nvSpPr>
          <p:cNvPr id="13318" name="Text Box 16"/>
          <p:cNvSpPr txBox="1">
            <a:spLocks noChangeArrowheads="1"/>
          </p:cNvSpPr>
          <p:nvPr/>
        </p:nvSpPr>
        <p:spPr bwMode="auto">
          <a:xfrm>
            <a:off x="457200" y="87181"/>
            <a:ext cx="11125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spcBef>
                <a:spcPts val="0"/>
              </a:spcBef>
            </a:pPr>
            <a:r>
              <a:rPr lang="en-US" sz="4800" b="1">
                <a:cs typeface="Arial" panose="020B0604020202020204" pitchFamily="34" charset="0"/>
              </a:rPr>
              <a:t>Thứ ba </a:t>
            </a:r>
            <a:r>
              <a:rPr lang="en-US" sz="4800" b="1" smtClean="0">
                <a:cs typeface="Arial" panose="020B0604020202020204" pitchFamily="34" charset="0"/>
              </a:rPr>
              <a:t>ngày 15 </a:t>
            </a:r>
            <a:r>
              <a:rPr lang="en-US" sz="4800" b="1">
                <a:cs typeface="Arial" panose="020B0604020202020204" pitchFamily="34" charset="0"/>
              </a:rPr>
              <a:t>tháng 9 năm </a:t>
            </a:r>
            <a:r>
              <a:rPr lang="en-US" sz="4800" b="1" smtClean="0">
                <a:cs typeface="Arial" panose="020B0604020202020204" pitchFamily="34" charset="0"/>
              </a:rPr>
              <a:t>2020</a:t>
            </a:r>
            <a:endParaRPr lang="en-US" sz="4800" b="1">
              <a:cs typeface="Arial" panose="020B0604020202020204" pitchFamily="34" charset="0"/>
            </a:endParaRPr>
          </a:p>
          <a:p>
            <a:pPr algn="ctr" eaLnBrk="1" hangingPunct="1">
              <a:spcBef>
                <a:spcPts val="0"/>
              </a:spcBef>
            </a:pPr>
            <a:r>
              <a:rPr lang="en-US" sz="4800" b="1" u="sng">
                <a:cs typeface="Arial" panose="020B0604020202020204" pitchFamily="34" charset="0"/>
              </a:rPr>
              <a:t>Địa lí</a:t>
            </a:r>
          </a:p>
        </p:txBody>
      </p:sp>
      <p:sp>
        <p:nvSpPr>
          <p:cNvPr id="13319" name="Hình Chữ nhật 11"/>
          <p:cNvSpPr>
            <a:spLocks noChangeArrowheads="1"/>
          </p:cNvSpPr>
          <p:nvPr/>
        </p:nvSpPr>
        <p:spPr bwMode="auto">
          <a:xfrm>
            <a:off x="228600" y="5212140"/>
            <a:ext cx="11353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4800" b="1">
                <a:cs typeface="Arial" panose="020B0604020202020204" pitchFamily="34" charset="0"/>
              </a:rPr>
              <a:t>3. Khí hậu ảnh hưởng tới đời sống và hoạt động sản xuất.</a:t>
            </a:r>
          </a:p>
        </p:txBody>
      </p:sp>
    </p:spTree>
  </p:cSld>
  <p:clrMapOvr>
    <a:masterClrMapping/>
  </p:clrMapOvr>
  <p:transition spd="med">
    <p:cover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4000" b="1">
                <a:solidFill>
                  <a:srgbClr val="0000CC"/>
                </a:solidFill>
                <a:latin typeface="Times New Roman" panose="02020603050405020304" pitchFamily="18" charset="0"/>
              </a:rPr>
              <a:t>Hạn hán làm ảnh hưởng đến đời sống và hoạt động sản xuất của con người.</a:t>
            </a:r>
          </a:p>
        </p:txBody>
      </p:sp>
      <p:pic>
        <p:nvPicPr>
          <p:cNvPr id="70659" name="Picture 3" descr="Canh ruong han han"/>
          <p:cNvPicPr>
            <a:picLocks noGrp="1" noChangeAspect="1" noChangeArrowheads="1"/>
          </p:cNvPicPr>
          <p:nvPr>
            <p:ph type="body" idx="1"/>
          </p:nvPr>
        </p:nvPicPr>
        <p:blipFill>
          <a:blip r:embed="rId3">
            <a:lum contrast="30000"/>
            <a:extLst>
              <a:ext uri="{28A0092B-C50C-407E-A947-70E740481C1C}">
                <a14:useLocalDpi xmlns:a14="http://schemas.microsoft.com/office/drawing/2010/main" val="0"/>
              </a:ext>
            </a:extLst>
          </a:blip>
          <a:srcRect/>
          <a:stretch>
            <a:fillRect/>
          </a:stretch>
        </p:blipFill>
        <p:spPr>
          <a:xfrm>
            <a:off x="1905000" y="1600200"/>
            <a:ext cx="8077200" cy="5291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diamond(in)">
                                      <p:cBhvr>
                                        <p:cTn id="7" dur="2000"/>
                                        <p:tgtEl>
                                          <p:spTgt spid="70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0658"/>
                                        </p:tgtEl>
                                        <p:attrNameLst>
                                          <p:attrName>style.visibility</p:attrName>
                                        </p:attrNameLst>
                                      </p:cBhvr>
                                      <p:to>
                                        <p:strVal val="visible"/>
                                      </p:to>
                                    </p:set>
                                    <p:anim calcmode="discrete" valueType="clr">
                                      <p:cBhvr override="childStyle">
                                        <p:cTn id="12"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658"/>
                                        </p:tgtEl>
                                        <p:attrNameLst>
                                          <p:attrName>fillcolor</p:attrName>
                                        </p:attrNameLst>
                                      </p:cBhvr>
                                      <p:tavLst>
                                        <p:tav tm="0">
                                          <p:val>
                                            <p:clrVal>
                                              <a:schemeClr val="accent2"/>
                                            </p:clrVal>
                                          </p:val>
                                        </p:tav>
                                        <p:tav tm="50000">
                                          <p:val>
                                            <p:clrVal>
                                              <a:schemeClr val="hlink"/>
                                            </p:clrVal>
                                          </p:val>
                                        </p:tav>
                                      </p:tavLst>
                                    </p:anim>
                                    <p:set>
                                      <p:cBhvr>
                                        <p:cTn id="14" dur="80"/>
                                        <p:tgtEl>
                                          <p:spTgt spid="706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z="4800" b="1">
                <a:latin typeface="Times New Roman" panose="02020603050405020304" pitchFamily="18" charset="0"/>
              </a:rPr>
              <a:t>CÂU HỎI</a:t>
            </a:r>
          </a:p>
        </p:txBody>
      </p:sp>
      <p:sp>
        <p:nvSpPr>
          <p:cNvPr id="72707" name="Rectangle 3"/>
          <p:cNvSpPr>
            <a:spLocks noGrp="1" noChangeArrowheads="1"/>
          </p:cNvSpPr>
          <p:nvPr>
            <p:ph type="body" idx="1"/>
          </p:nvPr>
        </p:nvSpPr>
        <p:spPr>
          <a:xfrm>
            <a:off x="449580" y="1143000"/>
            <a:ext cx="10988040" cy="4525963"/>
          </a:xfrm>
        </p:spPr>
        <p:txBody>
          <a:bodyPr/>
          <a:lstStyle/>
          <a:p>
            <a:pPr eaLnBrk="1" hangingPunct="1"/>
            <a:r>
              <a:rPr lang="en-US" sz="4800">
                <a:latin typeface="Times New Roman" panose="02020603050405020304" pitchFamily="18" charset="0"/>
              </a:rPr>
              <a:t>1. Hãy nêu đặc điểm của khí hậu nhiệt đới gió mùa ở nước ta?</a:t>
            </a:r>
          </a:p>
          <a:p>
            <a:pPr eaLnBrk="1" hangingPunct="1"/>
            <a:r>
              <a:rPr lang="en-US" sz="4800" b="1">
                <a:solidFill>
                  <a:srgbClr val="006600"/>
                </a:solidFill>
                <a:latin typeface="Times New Roman" panose="02020603050405020304" pitchFamily="18" charset="0"/>
              </a:rPr>
              <a:t>2. Khí hậu miền Bắc và miền Nam khác nhau như thế nào?</a:t>
            </a:r>
          </a:p>
          <a:p>
            <a:pPr eaLnBrk="1" hangingPunct="1"/>
            <a:r>
              <a:rPr lang="en-US" sz="4800" b="1">
                <a:solidFill>
                  <a:srgbClr val="0000CC"/>
                </a:solidFill>
                <a:latin typeface="Times New Roman" panose="02020603050405020304" pitchFamily="18" charset="0"/>
              </a:rPr>
              <a:t>3. Khí hậu có ảnh hưởng gì tới đời sống và hoạt động sản xuất </a:t>
            </a:r>
            <a:r>
              <a:rPr lang="en-US" sz="4800" b="1">
                <a:solidFill>
                  <a:srgbClr val="006600"/>
                </a:solidFill>
                <a:latin typeface="Times New Roman" panose="02020603050405020304" pitchFamily="18" charset="0"/>
              </a:rPr>
              <a:t>?</a:t>
            </a:r>
            <a:endParaRPr lang="en-US" sz="4800" b="1">
              <a:solidFill>
                <a:srgbClr val="0000CC"/>
              </a:solidFill>
              <a:latin typeface="Times New Roman" panose="02020603050405020304" pitchFamily="18" charset="0"/>
            </a:endParaRPr>
          </a:p>
          <a:p>
            <a:pPr eaLnBrk="1" hangingPunct="1"/>
            <a:endParaRPr lang="en-US" sz="4800" b="1">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diamond(in)">
                                      <p:cBhvr>
                                        <p:cTn id="7" dur="1000"/>
                                        <p:tgtEl>
                                          <p:spTgt spid="72707">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72707">
                                            <p:txEl>
                                              <p:pRg st="1" end="1"/>
                                            </p:txEl>
                                          </p:spTgt>
                                        </p:tgtEl>
                                        <p:attrNameLst>
                                          <p:attrName>style.visibility</p:attrName>
                                        </p:attrNameLst>
                                      </p:cBhvr>
                                      <p:to>
                                        <p:strVal val="visible"/>
                                      </p:to>
                                    </p:set>
                                    <p:animEffect transition="in" filter="diamond(in)">
                                      <p:cBhvr>
                                        <p:cTn id="10" dur="1000"/>
                                        <p:tgtEl>
                                          <p:spTgt spid="72707">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72707">
                                            <p:txEl>
                                              <p:pRg st="2" end="2"/>
                                            </p:txEl>
                                          </p:spTgt>
                                        </p:tgtEl>
                                        <p:attrNameLst>
                                          <p:attrName>style.visibility</p:attrName>
                                        </p:attrNameLst>
                                      </p:cBhvr>
                                      <p:to>
                                        <p:strVal val="visible"/>
                                      </p:to>
                                    </p:set>
                                    <p:animEffect transition="in" filter="diamond(in)">
                                      <p:cBhvr>
                                        <p:cTn id="13" dur="1000"/>
                                        <p:tgtEl>
                                          <p:spTgt spid="72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152400" y="1676400"/>
            <a:ext cx="10668000" cy="4267200"/>
          </a:xfrm>
        </p:spPr>
        <p:txBody>
          <a:bodyPr/>
          <a:lstStyle/>
          <a:p>
            <a:r>
              <a:rPr lang="vi-VN" sz="4000" b="1" i="1">
                <a:latin typeface="Times New Roman" panose="02020603050405020304" pitchFamily="18" charset="0"/>
                <a:cs typeface="Times New Roman" panose="02020603050405020304" pitchFamily="18" charset="0"/>
              </a:rPr>
              <a:t>Khí hậu nóng ẩm, mưa nhiều giúp cây cối phát triển nhanh, xanh tốt quanh năm. Sự thay đổi khí hậu theo vùng, theo miền đóng góp tích cực cho việc đa dạng hoá cây trồng. </a:t>
            </a:r>
          </a:p>
          <a:p>
            <a:r>
              <a:rPr lang="vi-VN" sz="4000" b="1" i="1">
                <a:latin typeface="Times New Roman" panose="02020603050405020304" pitchFamily="18" charset="0"/>
                <a:cs typeface="Times New Roman" panose="02020603050405020304" pitchFamily="18" charset="0"/>
              </a:rPr>
              <a:t>Tuy nhiên hằng năm, khí hậu cũng gây ra những trận bão, lũ lụt, hạn hán làm ảnh hưởng không nhỏ đến đời sống và sản xuất của nhân dân ta.</a:t>
            </a:r>
          </a:p>
        </p:txBody>
      </p:sp>
      <p:sp>
        <p:nvSpPr>
          <p:cNvPr id="74755" name="Rectangle 3"/>
          <p:cNvSpPr>
            <a:spLocks noChangeArrowheads="1"/>
          </p:cNvSpPr>
          <p:nvPr/>
        </p:nvSpPr>
        <p:spPr bwMode="auto">
          <a:xfrm>
            <a:off x="152400" y="914400"/>
            <a:ext cx="11353800" cy="707886"/>
          </a:xfrm>
          <a:prstGeom prst="rect">
            <a:avLst/>
          </a:prstGeom>
          <a:noFill/>
          <a:ln w="9525">
            <a:noFill/>
            <a:miter lim="800000"/>
            <a:headEnd/>
            <a:tailEnd/>
          </a:ln>
          <a:effectLst/>
        </p:spPr>
        <p:txBody>
          <a:bodyPr wrap="square">
            <a:spAutoFit/>
          </a:bodyPr>
          <a:lstStyle/>
          <a:p>
            <a:pPr algn="ctr">
              <a:defRPr/>
            </a:pPr>
            <a:r>
              <a:rPr lang="en-US" sz="40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Đặc điểm của khí hậu nhiệt đới gió mùa ở nước ta</a:t>
            </a:r>
          </a:p>
        </p:txBody>
      </p:sp>
      <p:sp>
        <p:nvSpPr>
          <p:cNvPr id="39941" name="Rectangle 4"/>
          <p:cNvSpPr>
            <a:spLocks noChangeArrowheads="1"/>
          </p:cNvSpPr>
          <p:nvPr/>
        </p:nvSpPr>
        <p:spPr bwMode="auto">
          <a:xfrm>
            <a:off x="19050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4000">
                <a:solidFill>
                  <a:schemeClr val="tx2"/>
                </a:solidFill>
                <a:latin typeface="Times New Roman" panose="02020603050405020304" pitchFamily="18" charset="0"/>
                <a:cs typeface="Times New Roman" panose="02020603050405020304" pitchFamily="18" charset="0"/>
              </a:rPr>
              <a:t>CÂU NÀO ĐÚNG ?</a:t>
            </a:r>
          </a:p>
        </p:txBody>
      </p:sp>
      <p:sp>
        <p:nvSpPr>
          <p:cNvPr id="74757" name="AutoShape 5"/>
          <p:cNvSpPr>
            <a:spLocks noChangeArrowheads="1"/>
          </p:cNvSpPr>
          <p:nvPr/>
        </p:nvSpPr>
        <p:spPr bwMode="auto">
          <a:xfrm>
            <a:off x="10820400" y="1981200"/>
            <a:ext cx="1066800" cy="914400"/>
          </a:xfrm>
          <a:prstGeom prst="irregularSeal2">
            <a:avLst/>
          </a:prstGeom>
          <a:solidFill>
            <a:srgbClr val="0000CC"/>
          </a:solidFill>
          <a:ln w="9525">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4000" b="1">
                <a:solidFill>
                  <a:srgbClr val="FFFF00"/>
                </a:solidFill>
                <a:latin typeface="Times New Roman" panose="02020603050405020304" pitchFamily="18" charset="0"/>
                <a:cs typeface="Times New Roman" panose="02020603050405020304" pitchFamily="18" charset="0"/>
              </a:rPr>
              <a:t>Đ</a:t>
            </a:r>
            <a:endParaRPr lang="en-US" sz="4000">
              <a:latin typeface="Times New Roman" panose="02020603050405020304" pitchFamily="18" charset="0"/>
              <a:cs typeface="Times New Roman" panose="02020603050405020304" pitchFamily="18" charset="0"/>
            </a:endParaRPr>
          </a:p>
        </p:txBody>
      </p:sp>
      <p:sp>
        <p:nvSpPr>
          <p:cNvPr id="74758" name="AutoShape 6"/>
          <p:cNvSpPr>
            <a:spLocks noChangeArrowheads="1"/>
          </p:cNvSpPr>
          <p:nvPr/>
        </p:nvSpPr>
        <p:spPr bwMode="auto">
          <a:xfrm>
            <a:off x="10820400" y="5562600"/>
            <a:ext cx="1066800" cy="914400"/>
          </a:xfrm>
          <a:prstGeom prst="irregularSeal2">
            <a:avLst/>
          </a:prstGeom>
          <a:solidFill>
            <a:srgbClr val="0000CC"/>
          </a:solidFill>
          <a:ln w="9525">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4000" b="1">
                <a:solidFill>
                  <a:srgbClr val="FFFF00"/>
                </a:solidFill>
                <a:latin typeface="Times New Roman" panose="02020603050405020304" pitchFamily="18" charset="0"/>
                <a:cs typeface="Times New Roman" panose="02020603050405020304" pitchFamily="18" charset="0"/>
              </a:rPr>
              <a:t>Đ</a:t>
            </a:r>
            <a:endParaRPr lang="en-US" sz="4000">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4754">
                                            <p:txEl>
                                              <p:pRg st="0" end="0"/>
                                            </p:txEl>
                                          </p:spTgt>
                                        </p:tgtEl>
                                        <p:attrNameLst>
                                          <p:attrName>style.visibility</p:attrName>
                                        </p:attrNameLst>
                                      </p:cBhvr>
                                      <p:to>
                                        <p:strVal val="visible"/>
                                      </p:to>
                                    </p:set>
                                    <p:anim calcmode="discrete" valueType="clr">
                                      <p:cBhvr override="childStyle">
                                        <p:cTn id="7" dur="80"/>
                                        <p:tgtEl>
                                          <p:spTgt spid="747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47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475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4754">
                                            <p:txEl>
                                              <p:pRg st="1" end="1"/>
                                            </p:txEl>
                                          </p:spTgt>
                                        </p:tgtEl>
                                        <p:attrNameLst>
                                          <p:attrName>style.visibility</p:attrName>
                                        </p:attrNameLst>
                                      </p:cBhvr>
                                      <p:to>
                                        <p:strVal val="visible"/>
                                      </p:to>
                                    </p:set>
                                    <p:anim calcmode="discrete" valueType="clr">
                                      <p:cBhvr override="childStyle">
                                        <p:cTn id="14" dur="80"/>
                                        <p:tgtEl>
                                          <p:spTgt spid="747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47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47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4757"/>
                                        </p:tgtEl>
                                        <p:attrNameLst>
                                          <p:attrName>style.visibility</p:attrName>
                                        </p:attrNameLst>
                                      </p:cBhvr>
                                      <p:to>
                                        <p:strVal val="visible"/>
                                      </p:to>
                                    </p:set>
                                    <p:animEffect transition="in" filter="blinds(horizontal)">
                                      <p:cBhvr>
                                        <p:cTn id="21" dur="500"/>
                                        <p:tgtEl>
                                          <p:spTgt spid="747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4758"/>
                                        </p:tgtEl>
                                        <p:attrNameLst>
                                          <p:attrName>style.visibility</p:attrName>
                                        </p:attrNameLst>
                                      </p:cBhvr>
                                      <p:to>
                                        <p:strVal val="visible"/>
                                      </p:to>
                                    </p:set>
                                    <p:anim calcmode="discrete" valueType="clr">
                                      <p:cBhvr override="childStyle">
                                        <p:cTn id="26" dur="80"/>
                                        <p:tgtEl>
                                          <p:spTgt spid="74758"/>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4758"/>
                                        </p:tgtEl>
                                        <p:attrNameLst>
                                          <p:attrName>fillcolor</p:attrName>
                                        </p:attrNameLst>
                                      </p:cBhvr>
                                      <p:tavLst>
                                        <p:tav tm="0">
                                          <p:val>
                                            <p:clrVal>
                                              <a:schemeClr val="accent2"/>
                                            </p:clrVal>
                                          </p:val>
                                        </p:tav>
                                        <p:tav tm="50000">
                                          <p:val>
                                            <p:clrVal>
                                              <a:schemeClr val="hlink"/>
                                            </p:clrVal>
                                          </p:val>
                                        </p:tav>
                                      </p:tavLst>
                                    </p:anim>
                                    <p:set>
                                      <p:cBhvr>
                                        <p:cTn id="28" dur="80"/>
                                        <p:tgtEl>
                                          <p:spTgt spid="747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p:bldP spid="74757" grpId="0" animBg="1"/>
      <p:bldP spid="7475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228600" y="1524000"/>
            <a:ext cx="10698480" cy="4525963"/>
          </a:xfrm>
        </p:spPr>
        <p:txBody>
          <a:bodyPr/>
          <a:lstStyle/>
          <a:p>
            <a:pPr eaLnBrk="1" hangingPunct="1"/>
            <a:r>
              <a:rPr lang="en-US" sz="4400" b="1" smtClean="0">
                <a:latin typeface="Times New Roman" panose="02020603050405020304" pitchFamily="18" charset="0"/>
                <a:cs typeface="Times New Roman" panose="02020603050405020304" pitchFamily="18" charset="0"/>
              </a:rPr>
              <a:t>Khí hậu nước ta thuận lợi cho cây cối phát triển, xanh tốt quanh năm</a:t>
            </a:r>
          </a:p>
          <a:p>
            <a:pPr eaLnBrk="1" hangingPunct="1"/>
            <a:r>
              <a:rPr lang="en-US" sz="4400" b="1" smtClean="0">
                <a:latin typeface="Times New Roman" panose="02020603050405020304" pitchFamily="18" charset="0"/>
                <a:cs typeface="Times New Roman" panose="02020603050405020304" pitchFamily="18" charset="0"/>
              </a:rPr>
              <a:t>     Nhưng cũng gây ra một số khó khăn, cụ thể là: có năm mưa lớn gây lũ lụt; có năm ít mưa gây hạn hán; bão có sức tàn phá lớn,…</a:t>
            </a:r>
          </a:p>
          <a:p>
            <a:pPr eaLnBrk="1" hangingPunct="1"/>
            <a:endParaRPr lang="en-US" sz="4400" smtClean="0">
              <a:latin typeface="Times New Roman" panose="02020603050405020304" pitchFamily="18" charset="0"/>
              <a:cs typeface="Times New Roman" panose="02020603050405020304" pitchFamily="18" charset="0"/>
            </a:endParaRPr>
          </a:p>
        </p:txBody>
      </p:sp>
      <p:sp>
        <p:nvSpPr>
          <p:cNvPr id="40964" name="Rectangle 3"/>
          <p:cNvSpPr>
            <a:spLocks noChangeArrowheads="1"/>
          </p:cNvSpPr>
          <p:nvPr/>
        </p:nvSpPr>
        <p:spPr bwMode="auto">
          <a:xfrm>
            <a:off x="19050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4400">
                <a:solidFill>
                  <a:schemeClr val="tx2"/>
                </a:solidFill>
                <a:latin typeface="Times New Roman" panose="02020603050405020304" pitchFamily="18" charset="0"/>
                <a:cs typeface="Times New Roman" panose="02020603050405020304" pitchFamily="18" charset="0"/>
              </a:rPr>
              <a:t>CÂU NÀO ĐÚNG ?</a:t>
            </a:r>
          </a:p>
        </p:txBody>
      </p:sp>
      <p:sp>
        <p:nvSpPr>
          <p:cNvPr id="75780" name="AutoShape 4"/>
          <p:cNvSpPr>
            <a:spLocks noChangeArrowheads="1"/>
          </p:cNvSpPr>
          <p:nvPr/>
        </p:nvSpPr>
        <p:spPr bwMode="auto">
          <a:xfrm>
            <a:off x="10153650" y="2209800"/>
            <a:ext cx="1066800" cy="914400"/>
          </a:xfrm>
          <a:prstGeom prst="irregularSeal2">
            <a:avLst/>
          </a:prstGeom>
          <a:solidFill>
            <a:srgbClr val="0000CC"/>
          </a:solidFill>
          <a:ln w="9525">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4400" b="1">
                <a:solidFill>
                  <a:srgbClr val="FFFF00"/>
                </a:solidFill>
                <a:latin typeface="Times New Roman" panose="02020603050405020304" pitchFamily="18" charset="0"/>
                <a:cs typeface="Times New Roman" panose="02020603050405020304" pitchFamily="18" charset="0"/>
              </a:rPr>
              <a:t>Đ</a:t>
            </a:r>
            <a:endParaRPr lang="en-US" sz="4400">
              <a:latin typeface="Times New Roman" panose="02020603050405020304" pitchFamily="18" charset="0"/>
              <a:cs typeface="Times New Roman" panose="02020603050405020304" pitchFamily="18" charset="0"/>
            </a:endParaRPr>
          </a:p>
        </p:txBody>
      </p:sp>
      <p:sp>
        <p:nvSpPr>
          <p:cNvPr id="75781" name="AutoShape 5"/>
          <p:cNvSpPr>
            <a:spLocks noChangeArrowheads="1"/>
          </p:cNvSpPr>
          <p:nvPr/>
        </p:nvSpPr>
        <p:spPr bwMode="auto">
          <a:xfrm>
            <a:off x="10153650" y="5287963"/>
            <a:ext cx="1066800" cy="914400"/>
          </a:xfrm>
          <a:prstGeom prst="irregularSeal2">
            <a:avLst/>
          </a:prstGeom>
          <a:solidFill>
            <a:srgbClr val="0000CC"/>
          </a:solidFill>
          <a:ln w="9525">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4400" b="1">
                <a:solidFill>
                  <a:srgbClr val="FFFF00"/>
                </a:solidFill>
                <a:latin typeface="Times New Roman" panose="02020603050405020304" pitchFamily="18" charset="0"/>
                <a:cs typeface="Times New Roman" panose="02020603050405020304" pitchFamily="18" charset="0"/>
              </a:rPr>
              <a:t>Đ</a:t>
            </a:r>
            <a:endParaRPr lang="en-US" sz="4400">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randombar(horizontal)">
                                      <p:cBhvr>
                                        <p:cTn id="7" dur="500"/>
                                        <p:tgtEl>
                                          <p:spTgt spid="7578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5781"/>
                                        </p:tgtEl>
                                        <p:attrNameLst>
                                          <p:attrName>style.visibility</p:attrName>
                                        </p:attrNameLst>
                                      </p:cBhvr>
                                      <p:to>
                                        <p:strVal val="visible"/>
                                      </p:to>
                                    </p:set>
                                    <p:animEffect transition="in" filter="randombar(horizontal)">
                                      <p:cBhvr>
                                        <p:cTn id="12" dur="5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2111377" y="381001"/>
            <a:ext cx="1409700" cy="593725"/>
          </a:xfrm>
          <a:prstGeom prst="rect">
            <a:avLst/>
          </a:prstGeom>
          <a:solidFill>
            <a:srgbClr val="FFFF66"/>
          </a:solidFill>
          <a:ln w="9525">
            <a:solidFill>
              <a:srgbClr val="000000"/>
            </a:solidFill>
            <a:miter lim="800000"/>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3600" b="1">
                <a:latin typeface="Times New Roman" panose="02020603050405020304" pitchFamily="18" charset="0"/>
                <a:cs typeface="Times New Roman" panose="02020603050405020304" pitchFamily="18" charset="0"/>
              </a:rPr>
              <a:t>Vị trí</a:t>
            </a:r>
          </a:p>
        </p:txBody>
      </p:sp>
      <p:sp>
        <p:nvSpPr>
          <p:cNvPr id="77827" name="Rectangle 3"/>
          <p:cNvSpPr>
            <a:spLocks noChangeArrowheads="1"/>
          </p:cNvSpPr>
          <p:nvPr/>
        </p:nvSpPr>
        <p:spPr bwMode="auto">
          <a:xfrm>
            <a:off x="7848600" y="381002"/>
            <a:ext cx="2662238" cy="681414"/>
          </a:xfrm>
          <a:prstGeom prst="rect">
            <a:avLst/>
          </a:prstGeom>
          <a:solidFill>
            <a:srgbClr val="FFFF66"/>
          </a:solidFill>
          <a:ln w="9525">
            <a:solidFill>
              <a:srgbClr val="000000"/>
            </a:solidFill>
            <a:miter lim="800000"/>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3600" b="1" smtClean="0">
                <a:latin typeface="Times New Roman" panose="02020603050405020304" pitchFamily="18" charset="0"/>
                <a:cs typeface="Times New Roman" panose="02020603050405020304" pitchFamily="18" charset="0"/>
              </a:rPr>
              <a:t>Hình </a:t>
            </a:r>
            <a:r>
              <a:rPr lang="en-US" sz="3600" b="1">
                <a:latin typeface="Times New Roman" panose="02020603050405020304" pitchFamily="18" charset="0"/>
                <a:cs typeface="Times New Roman" panose="02020603050405020304" pitchFamily="18" charset="0"/>
              </a:rPr>
              <a:t>dạng</a:t>
            </a:r>
          </a:p>
        </p:txBody>
      </p:sp>
      <p:sp>
        <p:nvSpPr>
          <p:cNvPr id="77828" name="Rectangle 4"/>
          <p:cNvSpPr>
            <a:spLocks noChangeArrowheads="1"/>
          </p:cNvSpPr>
          <p:nvPr/>
        </p:nvSpPr>
        <p:spPr bwMode="auto">
          <a:xfrm>
            <a:off x="76201" y="1447800"/>
            <a:ext cx="2378074" cy="1905000"/>
          </a:xfrm>
          <a:prstGeom prst="rect">
            <a:avLst/>
          </a:prstGeom>
          <a:solidFill>
            <a:srgbClr val="FFFF66"/>
          </a:solidFill>
          <a:ln w="9525">
            <a:solidFill>
              <a:srgbClr val="000000"/>
            </a:solidFill>
            <a:miter lim="800000"/>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3600" b="1">
                <a:latin typeface="Times New Roman" panose="02020603050405020304" pitchFamily="18" charset="0"/>
                <a:cs typeface="Times New Roman" panose="02020603050405020304" pitchFamily="18" charset="0"/>
              </a:rPr>
              <a:t>Nằm trong vùng nhiệt đới</a:t>
            </a:r>
          </a:p>
        </p:txBody>
      </p:sp>
      <p:sp>
        <p:nvSpPr>
          <p:cNvPr id="77829" name="Rectangle 5"/>
          <p:cNvSpPr>
            <a:spLocks noChangeArrowheads="1"/>
          </p:cNvSpPr>
          <p:nvPr/>
        </p:nvSpPr>
        <p:spPr bwMode="auto">
          <a:xfrm>
            <a:off x="2941637" y="1447800"/>
            <a:ext cx="3382964" cy="1905000"/>
          </a:xfrm>
          <a:prstGeom prst="rect">
            <a:avLst/>
          </a:prstGeom>
          <a:solidFill>
            <a:srgbClr val="FFFF66"/>
          </a:solidFill>
          <a:ln w="9525">
            <a:solidFill>
              <a:srgbClr val="000000"/>
            </a:solidFill>
            <a:miter lim="800000"/>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3600" b="1">
                <a:latin typeface="Times New Roman" panose="02020603050405020304" pitchFamily="18" charset="0"/>
                <a:cs typeface="Times New Roman" panose="02020603050405020304" pitchFamily="18" charset="0"/>
              </a:rPr>
              <a:t>- Gần biển.</a:t>
            </a:r>
          </a:p>
          <a:p>
            <a:r>
              <a:rPr lang="en-US" sz="3600" b="1">
                <a:latin typeface="Times New Roman" panose="02020603050405020304" pitchFamily="18" charset="0"/>
                <a:cs typeface="Times New Roman" panose="02020603050405020304" pitchFamily="18" charset="0"/>
              </a:rPr>
              <a:t>- Trong vùng có gió mùa</a:t>
            </a:r>
          </a:p>
        </p:txBody>
      </p:sp>
      <p:sp>
        <p:nvSpPr>
          <p:cNvPr id="77830" name="Rectangle 6"/>
          <p:cNvSpPr>
            <a:spLocks noChangeArrowheads="1"/>
          </p:cNvSpPr>
          <p:nvPr/>
        </p:nvSpPr>
        <p:spPr bwMode="auto">
          <a:xfrm>
            <a:off x="7940676" y="1509714"/>
            <a:ext cx="3489324" cy="1905000"/>
          </a:xfrm>
          <a:prstGeom prst="rect">
            <a:avLst/>
          </a:prstGeom>
          <a:solidFill>
            <a:srgbClr val="FFFF66"/>
          </a:solidFill>
          <a:ln w="9525">
            <a:solidFill>
              <a:srgbClr val="000000"/>
            </a:solidFill>
            <a:miter lim="800000"/>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3600" b="1">
                <a:latin typeface="Times New Roman" panose="02020603050405020304" pitchFamily="18" charset="0"/>
                <a:cs typeface="Times New Roman" panose="02020603050405020304" pitchFamily="18" charset="0"/>
              </a:rPr>
              <a:t>Trải dài từ Bắc vào Nam</a:t>
            </a:r>
          </a:p>
        </p:txBody>
      </p:sp>
      <p:sp>
        <p:nvSpPr>
          <p:cNvPr id="77831" name="Rectangle 7"/>
          <p:cNvSpPr>
            <a:spLocks noChangeArrowheads="1"/>
          </p:cNvSpPr>
          <p:nvPr/>
        </p:nvSpPr>
        <p:spPr bwMode="auto">
          <a:xfrm>
            <a:off x="476249" y="3608703"/>
            <a:ext cx="4343400" cy="1143000"/>
          </a:xfrm>
          <a:prstGeom prst="rect">
            <a:avLst/>
          </a:prstGeom>
          <a:solidFill>
            <a:srgbClr val="CCFF99"/>
          </a:solidFill>
          <a:ln w="76200" cmpd="tri">
            <a:solidFill>
              <a:srgbClr val="990033"/>
            </a:solidFill>
            <a:miter lim="800000"/>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3600" b="1">
                <a:latin typeface="Times New Roman" panose="02020603050405020304" pitchFamily="18" charset="0"/>
                <a:cs typeface="Times New Roman" panose="02020603050405020304" pitchFamily="18" charset="0"/>
              </a:rPr>
              <a:t>Khí hậu nhiệt đới gió mùa</a:t>
            </a:r>
          </a:p>
        </p:txBody>
      </p:sp>
      <p:sp>
        <p:nvSpPr>
          <p:cNvPr id="77832" name="Rectangle 8"/>
          <p:cNvSpPr>
            <a:spLocks noChangeArrowheads="1"/>
          </p:cNvSpPr>
          <p:nvPr/>
        </p:nvSpPr>
        <p:spPr bwMode="auto">
          <a:xfrm>
            <a:off x="7921627" y="3634897"/>
            <a:ext cx="3581400" cy="1241903"/>
          </a:xfrm>
          <a:prstGeom prst="rect">
            <a:avLst/>
          </a:prstGeom>
          <a:solidFill>
            <a:srgbClr val="CCFF99"/>
          </a:solidFill>
          <a:ln w="76200" cmpd="tri">
            <a:solidFill>
              <a:srgbClr val="990033"/>
            </a:solidFill>
            <a:miter lim="800000"/>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3600" b="1">
                <a:latin typeface="Times New Roman" panose="02020603050405020304" pitchFamily="18" charset="0"/>
                <a:cs typeface="Times New Roman" panose="02020603050405020304" pitchFamily="18" charset="0"/>
              </a:rPr>
              <a:t>Khí hậu thay đổi theo vùng</a:t>
            </a:r>
          </a:p>
        </p:txBody>
      </p:sp>
      <p:sp>
        <p:nvSpPr>
          <p:cNvPr id="77833" name="Rectangle 9"/>
          <p:cNvSpPr>
            <a:spLocks noChangeArrowheads="1"/>
          </p:cNvSpPr>
          <p:nvPr/>
        </p:nvSpPr>
        <p:spPr bwMode="auto">
          <a:xfrm>
            <a:off x="76201" y="4872656"/>
            <a:ext cx="11506200" cy="1981200"/>
          </a:xfrm>
          <a:prstGeom prst="rect">
            <a:avLst/>
          </a:prstGeom>
          <a:solidFill>
            <a:srgbClr val="FFFF66"/>
          </a:solidFill>
          <a:ln w="9525">
            <a:solidFill>
              <a:srgbClr val="000000"/>
            </a:solidFill>
            <a:miter lim="800000"/>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vi-VN" sz="3600" b="1">
                <a:latin typeface="Times New Roman" panose="02020603050405020304" pitchFamily="18" charset="0"/>
                <a:cs typeface="Times New Roman" panose="02020603050405020304" pitchFamily="18" charset="0"/>
              </a:rPr>
              <a:t>- Cây cối xanh tốt quanh năm, trồng được nhiều loại cây.</a:t>
            </a:r>
          </a:p>
          <a:p>
            <a:r>
              <a:rPr lang="vi-VN" sz="3600" b="1">
                <a:latin typeface="Times New Roman" panose="02020603050405020304" pitchFamily="18" charset="0"/>
                <a:cs typeface="Times New Roman" panose="02020603050405020304" pitchFamily="18" charset="0"/>
              </a:rPr>
              <a:t>- Có bão, lũ lụt, hạn hán ảnh hưởng đến đời sống và sản xuất của nhân dân</a:t>
            </a:r>
          </a:p>
        </p:txBody>
      </p:sp>
      <p:sp>
        <p:nvSpPr>
          <p:cNvPr id="77834" name="Line 10"/>
          <p:cNvSpPr>
            <a:spLocks noChangeShapeType="1"/>
          </p:cNvSpPr>
          <p:nvPr/>
        </p:nvSpPr>
        <p:spPr bwMode="auto">
          <a:xfrm flipV="1">
            <a:off x="3245645" y="228601"/>
            <a:ext cx="1646238" cy="365125"/>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35" name="Line 11"/>
          <p:cNvSpPr>
            <a:spLocks noChangeShapeType="1"/>
          </p:cNvSpPr>
          <p:nvPr/>
        </p:nvSpPr>
        <p:spPr bwMode="auto">
          <a:xfrm flipH="1" flipV="1">
            <a:off x="6858001" y="228601"/>
            <a:ext cx="1463675" cy="365125"/>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36" name="Line 12"/>
          <p:cNvSpPr>
            <a:spLocks noChangeShapeType="1"/>
          </p:cNvSpPr>
          <p:nvPr/>
        </p:nvSpPr>
        <p:spPr bwMode="auto">
          <a:xfrm>
            <a:off x="9753600" y="1143001"/>
            <a:ext cx="0" cy="366713"/>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37" name="Line 13"/>
          <p:cNvSpPr>
            <a:spLocks noChangeShapeType="1"/>
          </p:cNvSpPr>
          <p:nvPr/>
        </p:nvSpPr>
        <p:spPr bwMode="auto">
          <a:xfrm flipH="1">
            <a:off x="2438400" y="1066801"/>
            <a:ext cx="641350" cy="366713"/>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38" name="Line 14"/>
          <p:cNvSpPr>
            <a:spLocks noChangeShapeType="1"/>
          </p:cNvSpPr>
          <p:nvPr/>
        </p:nvSpPr>
        <p:spPr bwMode="auto">
          <a:xfrm>
            <a:off x="3124200" y="1066801"/>
            <a:ext cx="730250" cy="366713"/>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39" name="Line 15"/>
          <p:cNvSpPr>
            <a:spLocks noChangeShapeType="1"/>
          </p:cNvSpPr>
          <p:nvPr/>
        </p:nvSpPr>
        <p:spPr bwMode="auto">
          <a:xfrm>
            <a:off x="2209800" y="3352801"/>
            <a:ext cx="731838" cy="3667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40" name="Line 16"/>
          <p:cNvSpPr>
            <a:spLocks noChangeShapeType="1"/>
          </p:cNvSpPr>
          <p:nvPr/>
        </p:nvSpPr>
        <p:spPr bwMode="auto">
          <a:xfrm flipH="1">
            <a:off x="3429001" y="3352801"/>
            <a:ext cx="639763" cy="3667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41" name="Line 17"/>
          <p:cNvSpPr>
            <a:spLocks noChangeShapeType="1"/>
          </p:cNvSpPr>
          <p:nvPr/>
        </p:nvSpPr>
        <p:spPr bwMode="auto">
          <a:xfrm>
            <a:off x="9753600" y="3443287"/>
            <a:ext cx="0" cy="3667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42" name="Line 18"/>
          <p:cNvSpPr>
            <a:spLocks noChangeShapeType="1"/>
          </p:cNvSpPr>
          <p:nvPr/>
        </p:nvSpPr>
        <p:spPr bwMode="auto">
          <a:xfrm>
            <a:off x="4572000" y="4038600"/>
            <a:ext cx="1676400"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43" name="Line 19"/>
          <p:cNvSpPr>
            <a:spLocks noChangeShapeType="1"/>
          </p:cNvSpPr>
          <p:nvPr/>
        </p:nvSpPr>
        <p:spPr bwMode="auto">
          <a:xfrm flipH="1">
            <a:off x="6324600" y="4186856"/>
            <a:ext cx="1616075" cy="6899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vi-VN" sz="3600">
              <a:latin typeface="Times New Roman" panose="02020603050405020304" pitchFamily="18" charset="0"/>
              <a:cs typeface="Times New Roman" panose="02020603050405020304" pitchFamily="18" charset="0"/>
            </a:endParaRPr>
          </a:p>
        </p:txBody>
      </p:sp>
      <p:sp>
        <p:nvSpPr>
          <p:cNvPr id="77844" name="Rectangle 20"/>
          <p:cNvSpPr>
            <a:spLocks noChangeArrowheads="1"/>
          </p:cNvSpPr>
          <p:nvPr/>
        </p:nvSpPr>
        <p:spPr bwMode="auto">
          <a:xfrm>
            <a:off x="4800600" y="0"/>
            <a:ext cx="2057400" cy="609600"/>
          </a:xfrm>
          <a:prstGeom prst="rect">
            <a:avLst/>
          </a:prstGeom>
          <a:solidFill>
            <a:srgbClr val="FFFF66"/>
          </a:solidFill>
          <a:ln w="57150" cmpd="thickThin">
            <a:solidFill>
              <a:srgbClr val="990033"/>
            </a:solidFill>
            <a:miter lim="800000"/>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3600" b="1" smtClean="0">
                <a:latin typeface="Times New Roman" panose="02020603050405020304" pitchFamily="18" charset="0"/>
                <a:cs typeface="Times New Roman" panose="02020603050405020304" pitchFamily="18" charset="0"/>
              </a:rPr>
              <a:t>Việt Nam</a:t>
            </a:r>
            <a:endParaRPr lang="en-US" sz="3600" b="1">
              <a:latin typeface="Times New Roman" panose="02020603050405020304" pitchFamily="18" charset="0"/>
              <a:cs typeface="Times New Roman" panose="02020603050405020304" pitchFamily="18" charset="0"/>
            </a:endParaRPr>
          </a:p>
        </p:txBody>
      </p:sp>
      <p:sp>
        <p:nvSpPr>
          <p:cNvPr id="42006" name="Rectangle 21"/>
          <p:cNvSpPr>
            <a:spLocks noChangeArrowheads="1"/>
          </p:cNvSpPr>
          <p:nvPr/>
        </p:nvSpPr>
        <p:spPr bwMode="auto">
          <a:xfrm>
            <a:off x="422671" y="173504"/>
            <a:ext cx="10813258" cy="1938992"/>
          </a:xfrm>
          <a:prstGeom prst="rect">
            <a:avLst/>
          </a:prstGeom>
          <a:solidFill>
            <a:srgbClr val="CCFF99"/>
          </a:solidFill>
          <a:ln w="76200" cmpd="tri">
            <a:solidFill>
              <a:srgbClr val="990033"/>
            </a:solidFill>
            <a:miter lim="800000"/>
            <a:headEnd/>
            <a:tailEnd/>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vi-VN" sz="6000" b="1">
                <a:solidFill>
                  <a:srgbClr val="FF0000"/>
                </a:solidFill>
                <a:latin typeface="Times New Roman" panose="02020603050405020304" pitchFamily="18" charset="0"/>
                <a:cs typeface="Times New Roman" panose="02020603050405020304" pitchFamily="18" charset="0"/>
              </a:rPr>
              <a:t>Ảnh hưởng của khí hậu đến đời sống và sản xuất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7844"/>
                                        </p:tgtEl>
                                        <p:attrNameLst>
                                          <p:attrName>style.visibility</p:attrName>
                                        </p:attrNameLst>
                                      </p:cBhvr>
                                      <p:to>
                                        <p:strVal val="visible"/>
                                      </p:to>
                                    </p:set>
                                    <p:anim calcmode="lin" valueType="num">
                                      <p:cBhvr>
                                        <p:cTn id="7" dur="500" fill="hold"/>
                                        <p:tgtEl>
                                          <p:spTgt spid="77844"/>
                                        </p:tgtEl>
                                        <p:attrNameLst>
                                          <p:attrName>ppt_w</p:attrName>
                                        </p:attrNameLst>
                                      </p:cBhvr>
                                      <p:tavLst>
                                        <p:tav tm="0">
                                          <p:val>
                                            <p:fltVal val="0"/>
                                          </p:val>
                                        </p:tav>
                                        <p:tav tm="100000">
                                          <p:val>
                                            <p:strVal val="#ppt_w"/>
                                          </p:val>
                                        </p:tav>
                                      </p:tavLst>
                                    </p:anim>
                                    <p:anim calcmode="lin" valueType="num">
                                      <p:cBhvr>
                                        <p:cTn id="8" dur="500" fill="hold"/>
                                        <p:tgtEl>
                                          <p:spTgt spid="7784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42006"/>
                                        </p:tgtEl>
                                      </p:cBhvr>
                                    </p:animEffect>
                                    <p:set>
                                      <p:cBhvr>
                                        <p:cTn id="13" dur="1" fill="hold">
                                          <p:stCondLst>
                                            <p:cond delay="499"/>
                                          </p:stCondLst>
                                        </p:cTn>
                                        <p:tgtEl>
                                          <p:spTgt spid="42006"/>
                                        </p:tgtEl>
                                        <p:attrNameLst>
                                          <p:attrName>style.visibility</p:attrName>
                                        </p:attrNameLst>
                                      </p:cBhvr>
                                      <p:to>
                                        <p:strVal val="hidden"/>
                                      </p:to>
                                    </p:set>
                                  </p:childTnLst>
                                </p:cTn>
                              </p:par>
                              <p:par>
                                <p:cTn id="14" presetID="23" presetClass="entr" presetSubtype="16" fill="hold" grpId="0" nodeType="withEffect">
                                  <p:stCondLst>
                                    <p:cond delay="0"/>
                                  </p:stCondLst>
                                  <p:childTnLst>
                                    <p:set>
                                      <p:cBhvr>
                                        <p:cTn id="15" dur="1" fill="hold">
                                          <p:stCondLst>
                                            <p:cond delay="0"/>
                                          </p:stCondLst>
                                        </p:cTn>
                                        <p:tgtEl>
                                          <p:spTgt spid="77834"/>
                                        </p:tgtEl>
                                        <p:attrNameLst>
                                          <p:attrName>style.visibility</p:attrName>
                                        </p:attrNameLst>
                                      </p:cBhvr>
                                      <p:to>
                                        <p:strVal val="visible"/>
                                      </p:to>
                                    </p:set>
                                    <p:anim calcmode="lin" valueType="num">
                                      <p:cBhvr>
                                        <p:cTn id="16" dur="500" fill="hold"/>
                                        <p:tgtEl>
                                          <p:spTgt spid="77834"/>
                                        </p:tgtEl>
                                        <p:attrNameLst>
                                          <p:attrName>ppt_w</p:attrName>
                                        </p:attrNameLst>
                                      </p:cBhvr>
                                      <p:tavLst>
                                        <p:tav tm="0">
                                          <p:val>
                                            <p:fltVal val="0"/>
                                          </p:val>
                                        </p:tav>
                                        <p:tav tm="100000">
                                          <p:val>
                                            <p:strVal val="#ppt_w"/>
                                          </p:val>
                                        </p:tav>
                                      </p:tavLst>
                                    </p:anim>
                                    <p:anim calcmode="lin" valueType="num">
                                      <p:cBhvr>
                                        <p:cTn id="17" dur="500" fill="hold"/>
                                        <p:tgtEl>
                                          <p:spTgt spid="7783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77835"/>
                                        </p:tgtEl>
                                        <p:attrNameLst>
                                          <p:attrName>style.visibility</p:attrName>
                                        </p:attrNameLst>
                                      </p:cBhvr>
                                      <p:to>
                                        <p:strVal val="visible"/>
                                      </p:to>
                                    </p:set>
                                    <p:anim calcmode="lin" valueType="num">
                                      <p:cBhvr>
                                        <p:cTn id="22" dur="500" fill="hold"/>
                                        <p:tgtEl>
                                          <p:spTgt spid="77835"/>
                                        </p:tgtEl>
                                        <p:attrNameLst>
                                          <p:attrName>ppt_w</p:attrName>
                                        </p:attrNameLst>
                                      </p:cBhvr>
                                      <p:tavLst>
                                        <p:tav tm="0">
                                          <p:val>
                                            <p:fltVal val="0"/>
                                          </p:val>
                                        </p:tav>
                                        <p:tav tm="100000">
                                          <p:val>
                                            <p:strVal val="#ppt_w"/>
                                          </p:val>
                                        </p:tav>
                                      </p:tavLst>
                                    </p:anim>
                                    <p:anim calcmode="lin" valueType="num">
                                      <p:cBhvr>
                                        <p:cTn id="23" dur="500" fill="hold"/>
                                        <p:tgtEl>
                                          <p:spTgt spid="77835"/>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77826"/>
                                        </p:tgtEl>
                                        <p:attrNameLst>
                                          <p:attrName>style.visibility</p:attrName>
                                        </p:attrNameLst>
                                      </p:cBhvr>
                                      <p:to>
                                        <p:strVal val="visible"/>
                                      </p:to>
                                    </p:set>
                                    <p:anim calcmode="lin" valueType="num">
                                      <p:cBhvr>
                                        <p:cTn id="27" dur="500" fill="hold"/>
                                        <p:tgtEl>
                                          <p:spTgt spid="77826"/>
                                        </p:tgtEl>
                                        <p:attrNameLst>
                                          <p:attrName>ppt_w</p:attrName>
                                        </p:attrNameLst>
                                      </p:cBhvr>
                                      <p:tavLst>
                                        <p:tav tm="0">
                                          <p:val>
                                            <p:fltVal val="0"/>
                                          </p:val>
                                        </p:tav>
                                        <p:tav tm="100000">
                                          <p:val>
                                            <p:strVal val="#ppt_w"/>
                                          </p:val>
                                        </p:tav>
                                      </p:tavLst>
                                    </p:anim>
                                    <p:anim calcmode="lin" valueType="num">
                                      <p:cBhvr>
                                        <p:cTn id="28" dur="500" fill="hold"/>
                                        <p:tgtEl>
                                          <p:spTgt spid="77826"/>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3" presetClass="entr" presetSubtype="16" fill="hold" grpId="0" nodeType="afterEffect">
                                  <p:stCondLst>
                                    <p:cond delay="0"/>
                                  </p:stCondLst>
                                  <p:childTnLst>
                                    <p:set>
                                      <p:cBhvr>
                                        <p:cTn id="31" dur="1" fill="hold">
                                          <p:stCondLst>
                                            <p:cond delay="0"/>
                                          </p:stCondLst>
                                        </p:cTn>
                                        <p:tgtEl>
                                          <p:spTgt spid="77827"/>
                                        </p:tgtEl>
                                        <p:attrNameLst>
                                          <p:attrName>style.visibility</p:attrName>
                                        </p:attrNameLst>
                                      </p:cBhvr>
                                      <p:to>
                                        <p:strVal val="visible"/>
                                      </p:to>
                                    </p:set>
                                    <p:anim calcmode="lin" valueType="num">
                                      <p:cBhvr>
                                        <p:cTn id="32" dur="500" fill="hold"/>
                                        <p:tgtEl>
                                          <p:spTgt spid="77827"/>
                                        </p:tgtEl>
                                        <p:attrNameLst>
                                          <p:attrName>ppt_w</p:attrName>
                                        </p:attrNameLst>
                                      </p:cBhvr>
                                      <p:tavLst>
                                        <p:tav tm="0">
                                          <p:val>
                                            <p:fltVal val="0"/>
                                          </p:val>
                                        </p:tav>
                                        <p:tav tm="100000">
                                          <p:val>
                                            <p:strVal val="#ppt_w"/>
                                          </p:val>
                                        </p:tav>
                                      </p:tavLst>
                                    </p:anim>
                                    <p:anim calcmode="lin" valueType="num">
                                      <p:cBhvr>
                                        <p:cTn id="33" dur="500" fill="hold"/>
                                        <p:tgtEl>
                                          <p:spTgt spid="77827"/>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23" presetClass="entr" presetSubtype="16" fill="hold" grpId="0" nodeType="afterEffect">
                                  <p:stCondLst>
                                    <p:cond delay="0"/>
                                  </p:stCondLst>
                                  <p:childTnLst>
                                    <p:set>
                                      <p:cBhvr>
                                        <p:cTn id="36" dur="1" fill="hold">
                                          <p:stCondLst>
                                            <p:cond delay="0"/>
                                          </p:stCondLst>
                                        </p:cTn>
                                        <p:tgtEl>
                                          <p:spTgt spid="77836"/>
                                        </p:tgtEl>
                                        <p:attrNameLst>
                                          <p:attrName>style.visibility</p:attrName>
                                        </p:attrNameLst>
                                      </p:cBhvr>
                                      <p:to>
                                        <p:strVal val="visible"/>
                                      </p:to>
                                    </p:set>
                                    <p:anim calcmode="lin" valueType="num">
                                      <p:cBhvr>
                                        <p:cTn id="37" dur="500" fill="hold"/>
                                        <p:tgtEl>
                                          <p:spTgt spid="77836"/>
                                        </p:tgtEl>
                                        <p:attrNameLst>
                                          <p:attrName>ppt_w</p:attrName>
                                        </p:attrNameLst>
                                      </p:cBhvr>
                                      <p:tavLst>
                                        <p:tav tm="0">
                                          <p:val>
                                            <p:fltVal val="0"/>
                                          </p:val>
                                        </p:tav>
                                        <p:tav tm="100000">
                                          <p:val>
                                            <p:strVal val="#ppt_w"/>
                                          </p:val>
                                        </p:tav>
                                      </p:tavLst>
                                    </p:anim>
                                    <p:anim calcmode="lin" valueType="num">
                                      <p:cBhvr>
                                        <p:cTn id="38" dur="500" fill="hold"/>
                                        <p:tgtEl>
                                          <p:spTgt spid="77836"/>
                                        </p:tgtEl>
                                        <p:attrNameLst>
                                          <p:attrName>ppt_h</p:attrName>
                                        </p:attrNameLst>
                                      </p:cBhvr>
                                      <p:tavLst>
                                        <p:tav tm="0">
                                          <p:val>
                                            <p:fltVal val="0"/>
                                          </p:val>
                                        </p:tav>
                                        <p:tav tm="100000">
                                          <p:val>
                                            <p:strVal val="#ppt_h"/>
                                          </p:val>
                                        </p:tav>
                                      </p:tavLst>
                                    </p:anim>
                                  </p:childTnLst>
                                </p:cTn>
                              </p:par>
                            </p:childTnLst>
                          </p:cTn>
                        </p:par>
                        <p:par>
                          <p:cTn id="39" fill="hold">
                            <p:stCondLst>
                              <p:cond delay="2000"/>
                            </p:stCondLst>
                            <p:childTnLst>
                              <p:par>
                                <p:cTn id="40" presetID="23" presetClass="entr" presetSubtype="16" fill="hold" grpId="0" nodeType="afterEffect">
                                  <p:stCondLst>
                                    <p:cond delay="0"/>
                                  </p:stCondLst>
                                  <p:childTnLst>
                                    <p:set>
                                      <p:cBhvr>
                                        <p:cTn id="41" dur="1" fill="hold">
                                          <p:stCondLst>
                                            <p:cond delay="0"/>
                                          </p:stCondLst>
                                        </p:cTn>
                                        <p:tgtEl>
                                          <p:spTgt spid="77837"/>
                                        </p:tgtEl>
                                        <p:attrNameLst>
                                          <p:attrName>style.visibility</p:attrName>
                                        </p:attrNameLst>
                                      </p:cBhvr>
                                      <p:to>
                                        <p:strVal val="visible"/>
                                      </p:to>
                                    </p:set>
                                    <p:anim calcmode="lin" valueType="num">
                                      <p:cBhvr>
                                        <p:cTn id="42" dur="500" fill="hold"/>
                                        <p:tgtEl>
                                          <p:spTgt spid="77837"/>
                                        </p:tgtEl>
                                        <p:attrNameLst>
                                          <p:attrName>ppt_w</p:attrName>
                                        </p:attrNameLst>
                                      </p:cBhvr>
                                      <p:tavLst>
                                        <p:tav tm="0">
                                          <p:val>
                                            <p:fltVal val="0"/>
                                          </p:val>
                                        </p:tav>
                                        <p:tav tm="100000">
                                          <p:val>
                                            <p:strVal val="#ppt_w"/>
                                          </p:val>
                                        </p:tav>
                                      </p:tavLst>
                                    </p:anim>
                                    <p:anim calcmode="lin" valueType="num">
                                      <p:cBhvr>
                                        <p:cTn id="43" dur="500" fill="hold"/>
                                        <p:tgtEl>
                                          <p:spTgt spid="77837"/>
                                        </p:tgtEl>
                                        <p:attrNameLst>
                                          <p:attrName>ppt_h</p:attrName>
                                        </p:attrNameLst>
                                      </p:cBhvr>
                                      <p:tavLst>
                                        <p:tav tm="0">
                                          <p:val>
                                            <p:fltVal val="0"/>
                                          </p:val>
                                        </p:tav>
                                        <p:tav tm="100000">
                                          <p:val>
                                            <p:strVal val="#ppt_h"/>
                                          </p:val>
                                        </p:tav>
                                      </p:tavLst>
                                    </p:anim>
                                  </p:childTnLst>
                                </p:cTn>
                              </p:par>
                            </p:childTnLst>
                          </p:cTn>
                        </p:par>
                        <p:par>
                          <p:cTn id="44" fill="hold">
                            <p:stCondLst>
                              <p:cond delay="2500"/>
                            </p:stCondLst>
                            <p:childTnLst>
                              <p:par>
                                <p:cTn id="45" presetID="23" presetClass="entr" presetSubtype="16" fill="hold" grpId="0" nodeType="afterEffect">
                                  <p:stCondLst>
                                    <p:cond delay="0"/>
                                  </p:stCondLst>
                                  <p:childTnLst>
                                    <p:set>
                                      <p:cBhvr>
                                        <p:cTn id="46" dur="1" fill="hold">
                                          <p:stCondLst>
                                            <p:cond delay="0"/>
                                          </p:stCondLst>
                                        </p:cTn>
                                        <p:tgtEl>
                                          <p:spTgt spid="77838"/>
                                        </p:tgtEl>
                                        <p:attrNameLst>
                                          <p:attrName>style.visibility</p:attrName>
                                        </p:attrNameLst>
                                      </p:cBhvr>
                                      <p:to>
                                        <p:strVal val="visible"/>
                                      </p:to>
                                    </p:set>
                                    <p:anim calcmode="lin" valueType="num">
                                      <p:cBhvr>
                                        <p:cTn id="47" dur="500" fill="hold"/>
                                        <p:tgtEl>
                                          <p:spTgt spid="77838"/>
                                        </p:tgtEl>
                                        <p:attrNameLst>
                                          <p:attrName>ppt_w</p:attrName>
                                        </p:attrNameLst>
                                      </p:cBhvr>
                                      <p:tavLst>
                                        <p:tav tm="0">
                                          <p:val>
                                            <p:fltVal val="0"/>
                                          </p:val>
                                        </p:tav>
                                        <p:tav tm="100000">
                                          <p:val>
                                            <p:strVal val="#ppt_w"/>
                                          </p:val>
                                        </p:tav>
                                      </p:tavLst>
                                    </p:anim>
                                    <p:anim calcmode="lin" valueType="num">
                                      <p:cBhvr>
                                        <p:cTn id="48" dur="500" fill="hold"/>
                                        <p:tgtEl>
                                          <p:spTgt spid="77838"/>
                                        </p:tgtEl>
                                        <p:attrNameLst>
                                          <p:attrName>ppt_h</p:attrName>
                                        </p:attrNameLst>
                                      </p:cBhvr>
                                      <p:tavLst>
                                        <p:tav tm="0">
                                          <p:val>
                                            <p:fltVal val="0"/>
                                          </p:val>
                                        </p:tav>
                                        <p:tav tm="100000">
                                          <p:val>
                                            <p:strVal val="#ppt_h"/>
                                          </p:val>
                                        </p:tav>
                                      </p:tavLst>
                                    </p:anim>
                                  </p:childTnLst>
                                </p:cTn>
                              </p:par>
                            </p:childTnLst>
                          </p:cTn>
                        </p:par>
                        <p:par>
                          <p:cTn id="49" fill="hold">
                            <p:stCondLst>
                              <p:cond delay="3000"/>
                            </p:stCondLst>
                            <p:childTnLst>
                              <p:par>
                                <p:cTn id="50" presetID="23" presetClass="entr" presetSubtype="16" fill="hold" grpId="0" nodeType="afterEffect">
                                  <p:stCondLst>
                                    <p:cond delay="0"/>
                                  </p:stCondLst>
                                  <p:childTnLst>
                                    <p:set>
                                      <p:cBhvr>
                                        <p:cTn id="51" dur="1" fill="hold">
                                          <p:stCondLst>
                                            <p:cond delay="0"/>
                                          </p:stCondLst>
                                        </p:cTn>
                                        <p:tgtEl>
                                          <p:spTgt spid="77828"/>
                                        </p:tgtEl>
                                        <p:attrNameLst>
                                          <p:attrName>style.visibility</p:attrName>
                                        </p:attrNameLst>
                                      </p:cBhvr>
                                      <p:to>
                                        <p:strVal val="visible"/>
                                      </p:to>
                                    </p:set>
                                    <p:anim calcmode="lin" valueType="num">
                                      <p:cBhvr>
                                        <p:cTn id="52" dur="500" fill="hold"/>
                                        <p:tgtEl>
                                          <p:spTgt spid="77828"/>
                                        </p:tgtEl>
                                        <p:attrNameLst>
                                          <p:attrName>ppt_w</p:attrName>
                                        </p:attrNameLst>
                                      </p:cBhvr>
                                      <p:tavLst>
                                        <p:tav tm="0">
                                          <p:val>
                                            <p:fltVal val="0"/>
                                          </p:val>
                                        </p:tav>
                                        <p:tav tm="100000">
                                          <p:val>
                                            <p:strVal val="#ppt_w"/>
                                          </p:val>
                                        </p:tav>
                                      </p:tavLst>
                                    </p:anim>
                                    <p:anim calcmode="lin" valueType="num">
                                      <p:cBhvr>
                                        <p:cTn id="53" dur="500" fill="hold"/>
                                        <p:tgtEl>
                                          <p:spTgt spid="77828"/>
                                        </p:tgtEl>
                                        <p:attrNameLst>
                                          <p:attrName>ppt_h</p:attrName>
                                        </p:attrNameLst>
                                      </p:cBhvr>
                                      <p:tavLst>
                                        <p:tav tm="0">
                                          <p:val>
                                            <p:fltVal val="0"/>
                                          </p:val>
                                        </p:tav>
                                        <p:tav tm="100000">
                                          <p:val>
                                            <p:strVal val="#ppt_h"/>
                                          </p:val>
                                        </p:tav>
                                      </p:tavLst>
                                    </p:anim>
                                  </p:childTnLst>
                                </p:cTn>
                              </p:par>
                            </p:childTnLst>
                          </p:cTn>
                        </p:par>
                        <p:par>
                          <p:cTn id="54" fill="hold">
                            <p:stCondLst>
                              <p:cond delay="3500"/>
                            </p:stCondLst>
                            <p:childTnLst>
                              <p:par>
                                <p:cTn id="55" presetID="23" presetClass="entr" presetSubtype="16" fill="hold" grpId="0" nodeType="afterEffect">
                                  <p:stCondLst>
                                    <p:cond delay="0"/>
                                  </p:stCondLst>
                                  <p:childTnLst>
                                    <p:set>
                                      <p:cBhvr>
                                        <p:cTn id="56" dur="1" fill="hold">
                                          <p:stCondLst>
                                            <p:cond delay="0"/>
                                          </p:stCondLst>
                                        </p:cTn>
                                        <p:tgtEl>
                                          <p:spTgt spid="77829"/>
                                        </p:tgtEl>
                                        <p:attrNameLst>
                                          <p:attrName>style.visibility</p:attrName>
                                        </p:attrNameLst>
                                      </p:cBhvr>
                                      <p:to>
                                        <p:strVal val="visible"/>
                                      </p:to>
                                    </p:set>
                                    <p:anim calcmode="lin" valueType="num">
                                      <p:cBhvr>
                                        <p:cTn id="57" dur="500" fill="hold"/>
                                        <p:tgtEl>
                                          <p:spTgt spid="77829"/>
                                        </p:tgtEl>
                                        <p:attrNameLst>
                                          <p:attrName>ppt_w</p:attrName>
                                        </p:attrNameLst>
                                      </p:cBhvr>
                                      <p:tavLst>
                                        <p:tav tm="0">
                                          <p:val>
                                            <p:fltVal val="0"/>
                                          </p:val>
                                        </p:tav>
                                        <p:tav tm="100000">
                                          <p:val>
                                            <p:strVal val="#ppt_w"/>
                                          </p:val>
                                        </p:tav>
                                      </p:tavLst>
                                    </p:anim>
                                    <p:anim calcmode="lin" valueType="num">
                                      <p:cBhvr>
                                        <p:cTn id="58" dur="500" fill="hold"/>
                                        <p:tgtEl>
                                          <p:spTgt spid="77829"/>
                                        </p:tgtEl>
                                        <p:attrNameLst>
                                          <p:attrName>ppt_h</p:attrName>
                                        </p:attrNameLst>
                                      </p:cBhvr>
                                      <p:tavLst>
                                        <p:tav tm="0">
                                          <p:val>
                                            <p:fltVal val="0"/>
                                          </p:val>
                                        </p:tav>
                                        <p:tav tm="100000">
                                          <p:val>
                                            <p:strVal val="#ppt_h"/>
                                          </p:val>
                                        </p:tav>
                                      </p:tavLst>
                                    </p:anim>
                                  </p:childTnLst>
                                </p:cTn>
                              </p:par>
                            </p:childTnLst>
                          </p:cTn>
                        </p:par>
                        <p:par>
                          <p:cTn id="59" fill="hold">
                            <p:stCondLst>
                              <p:cond delay="4000"/>
                            </p:stCondLst>
                            <p:childTnLst>
                              <p:par>
                                <p:cTn id="60" presetID="23" presetClass="entr" presetSubtype="16" fill="hold" grpId="0" nodeType="afterEffect">
                                  <p:stCondLst>
                                    <p:cond delay="0"/>
                                  </p:stCondLst>
                                  <p:childTnLst>
                                    <p:set>
                                      <p:cBhvr>
                                        <p:cTn id="61" dur="1" fill="hold">
                                          <p:stCondLst>
                                            <p:cond delay="0"/>
                                          </p:stCondLst>
                                        </p:cTn>
                                        <p:tgtEl>
                                          <p:spTgt spid="77830"/>
                                        </p:tgtEl>
                                        <p:attrNameLst>
                                          <p:attrName>style.visibility</p:attrName>
                                        </p:attrNameLst>
                                      </p:cBhvr>
                                      <p:to>
                                        <p:strVal val="visible"/>
                                      </p:to>
                                    </p:set>
                                    <p:anim calcmode="lin" valueType="num">
                                      <p:cBhvr>
                                        <p:cTn id="62" dur="500" fill="hold"/>
                                        <p:tgtEl>
                                          <p:spTgt spid="77830"/>
                                        </p:tgtEl>
                                        <p:attrNameLst>
                                          <p:attrName>ppt_w</p:attrName>
                                        </p:attrNameLst>
                                      </p:cBhvr>
                                      <p:tavLst>
                                        <p:tav tm="0">
                                          <p:val>
                                            <p:fltVal val="0"/>
                                          </p:val>
                                        </p:tav>
                                        <p:tav tm="100000">
                                          <p:val>
                                            <p:strVal val="#ppt_w"/>
                                          </p:val>
                                        </p:tav>
                                      </p:tavLst>
                                    </p:anim>
                                    <p:anim calcmode="lin" valueType="num">
                                      <p:cBhvr>
                                        <p:cTn id="63" dur="500" fill="hold"/>
                                        <p:tgtEl>
                                          <p:spTgt spid="77830"/>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grpId="0" nodeType="clickEffect">
                                  <p:stCondLst>
                                    <p:cond delay="0"/>
                                  </p:stCondLst>
                                  <p:childTnLst>
                                    <p:set>
                                      <p:cBhvr>
                                        <p:cTn id="67" dur="1" fill="hold">
                                          <p:stCondLst>
                                            <p:cond delay="0"/>
                                          </p:stCondLst>
                                        </p:cTn>
                                        <p:tgtEl>
                                          <p:spTgt spid="77839"/>
                                        </p:tgtEl>
                                        <p:attrNameLst>
                                          <p:attrName>style.visibility</p:attrName>
                                        </p:attrNameLst>
                                      </p:cBhvr>
                                      <p:to>
                                        <p:strVal val="visible"/>
                                      </p:to>
                                    </p:set>
                                    <p:anim calcmode="lin" valueType="num">
                                      <p:cBhvr>
                                        <p:cTn id="68" dur="500" fill="hold"/>
                                        <p:tgtEl>
                                          <p:spTgt spid="77839"/>
                                        </p:tgtEl>
                                        <p:attrNameLst>
                                          <p:attrName>ppt_w</p:attrName>
                                        </p:attrNameLst>
                                      </p:cBhvr>
                                      <p:tavLst>
                                        <p:tav tm="0">
                                          <p:val>
                                            <p:fltVal val="0"/>
                                          </p:val>
                                        </p:tav>
                                        <p:tav tm="100000">
                                          <p:val>
                                            <p:strVal val="#ppt_w"/>
                                          </p:val>
                                        </p:tav>
                                      </p:tavLst>
                                    </p:anim>
                                    <p:anim calcmode="lin" valueType="num">
                                      <p:cBhvr>
                                        <p:cTn id="69" dur="500" fill="hold"/>
                                        <p:tgtEl>
                                          <p:spTgt spid="77839"/>
                                        </p:tgtEl>
                                        <p:attrNameLst>
                                          <p:attrName>ppt_h</p:attrName>
                                        </p:attrNameLst>
                                      </p:cBhvr>
                                      <p:tavLst>
                                        <p:tav tm="0">
                                          <p:val>
                                            <p:fltVal val="0"/>
                                          </p:val>
                                        </p:tav>
                                        <p:tav tm="100000">
                                          <p:val>
                                            <p:strVal val="#ppt_h"/>
                                          </p:val>
                                        </p:tav>
                                      </p:tavLst>
                                    </p:anim>
                                  </p:childTnLst>
                                </p:cTn>
                              </p:par>
                            </p:childTnLst>
                          </p:cTn>
                        </p:par>
                        <p:par>
                          <p:cTn id="70" fill="hold">
                            <p:stCondLst>
                              <p:cond delay="500"/>
                            </p:stCondLst>
                            <p:childTnLst>
                              <p:par>
                                <p:cTn id="71" presetID="23" presetClass="entr" presetSubtype="16" fill="hold" grpId="0" nodeType="afterEffect">
                                  <p:stCondLst>
                                    <p:cond delay="0"/>
                                  </p:stCondLst>
                                  <p:childTnLst>
                                    <p:set>
                                      <p:cBhvr>
                                        <p:cTn id="72" dur="1" fill="hold">
                                          <p:stCondLst>
                                            <p:cond delay="0"/>
                                          </p:stCondLst>
                                        </p:cTn>
                                        <p:tgtEl>
                                          <p:spTgt spid="77840"/>
                                        </p:tgtEl>
                                        <p:attrNameLst>
                                          <p:attrName>style.visibility</p:attrName>
                                        </p:attrNameLst>
                                      </p:cBhvr>
                                      <p:to>
                                        <p:strVal val="visible"/>
                                      </p:to>
                                    </p:set>
                                    <p:anim calcmode="lin" valueType="num">
                                      <p:cBhvr>
                                        <p:cTn id="73" dur="500" fill="hold"/>
                                        <p:tgtEl>
                                          <p:spTgt spid="77840"/>
                                        </p:tgtEl>
                                        <p:attrNameLst>
                                          <p:attrName>ppt_w</p:attrName>
                                        </p:attrNameLst>
                                      </p:cBhvr>
                                      <p:tavLst>
                                        <p:tav tm="0">
                                          <p:val>
                                            <p:fltVal val="0"/>
                                          </p:val>
                                        </p:tav>
                                        <p:tav tm="100000">
                                          <p:val>
                                            <p:strVal val="#ppt_w"/>
                                          </p:val>
                                        </p:tav>
                                      </p:tavLst>
                                    </p:anim>
                                    <p:anim calcmode="lin" valueType="num">
                                      <p:cBhvr>
                                        <p:cTn id="74" dur="500" fill="hold"/>
                                        <p:tgtEl>
                                          <p:spTgt spid="77840"/>
                                        </p:tgtEl>
                                        <p:attrNameLst>
                                          <p:attrName>ppt_h</p:attrName>
                                        </p:attrNameLst>
                                      </p:cBhvr>
                                      <p:tavLst>
                                        <p:tav tm="0">
                                          <p:val>
                                            <p:fltVal val="0"/>
                                          </p:val>
                                        </p:tav>
                                        <p:tav tm="100000">
                                          <p:val>
                                            <p:strVal val="#ppt_h"/>
                                          </p:val>
                                        </p:tav>
                                      </p:tavLst>
                                    </p:anim>
                                  </p:childTnLst>
                                </p:cTn>
                              </p:par>
                            </p:childTnLst>
                          </p:cTn>
                        </p:par>
                        <p:par>
                          <p:cTn id="75" fill="hold">
                            <p:stCondLst>
                              <p:cond delay="1000"/>
                            </p:stCondLst>
                            <p:childTnLst>
                              <p:par>
                                <p:cTn id="76" presetID="23" presetClass="entr" presetSubtype="16" fill="hold" grpId="0" nodeType="afterEffect">
                                  <p:stCondLst>
                                    <p:cond delay="0"/>
                                  </p:stCondLst>
                                  <p:childTnLst>
                                    <p:set>
                                      <p:cBhvr>
                                        <p:cTn id="77" dur="1" fill="hold">
                                          <p:stCondLst>
                                            <p:cond delay="0"/>
                                          </p:stCondLst>
                                        </p:cTn>
                                        <p:tgtEl>
                                          <p:spTgt spid="77841"/>
                                        </p:tgtEl>
                                        <p:attrNameLst>
                                          <p:attrName>style.visibility</p:attrName>
                                        </p:attrNameLst>
                                      </p:cBhvr>
                                      <p:to>
                                        <p:strVal val="visible"/>
                                      </p:to>
                                    </p:set>
                                    <p:anim calcmode="lin" valueType="num">
                                      <p:cBhvr>
                                        <p:cTn id="78" dur="500" fill="hold"/>
                                        <p:tgtEl>
                                          <p:spTgt spid="77841"/>
                                        </p:tgtEl>
                                        <p:attrNameLst>
                                          <p:attrName>ppt_w</p:attrName>
                                        </p:attrNameLst>
                                      </p:cBhvr>
                                      <p:tavLst>
                                        <p:tav tm="0">
                                          <p:val>
                                            <p:fltVal val="0"/>
                                          </p:val>
                                        </p:tav>
                                        <p:tav tm="100000">
                                          <p:val>
                                            <p:strVal val="#ppt_w"/>
                                          </p:val>
                                        </p:tav>
                                      </p:tavLst>
                                    </p:anim>
                                    <p:anim calcmode="lin" valueType="num">
                                      <p:cBhvr>
                                        <p:cTn id="79" dur="500" fill="hold"/>
                                        <p:tgtEl>
                                          <p:spTgt spid="77841"/>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16" fill="hold" grpId="0" nodeType="clickEffect">
                                  <p:stCondLst>
                                    <p:cond delay="0"/>
                                  </p:stCondLst>
                                  <p:childTnLst>
                                    <p:set>
                                      <p:cBhvr>
                                        <p:cTn id="83" dur="1" fill="hold">
                                          <p:stCondLst>
                                            <p:cond delay="0"/>
                                          </p:stCondLst>
                                        </p:cTn>
                                        <p:tgtEl>
                                          <p:spTgt spid="77831"/>
                                        </p:tgtEl>
                                        <p:attrNameLst>
                                          <p:attrName>style.visibility</p:attrName>
                                        </p:attrNameLst>
                                      </p:cBhvr>
                                      <p:to>
                                        <p:strVal val="visible"/>
                                      </p:to>
                                    </p:set>
                                    <p:anim calcmode="lin" valueType="num">
                                      <p:cBhvr>
                                        <p:cTn id="84" dur="500" fill="hold"/>
                                        <p:tgtEl>
                                          <p:spTgt spid="77831"/>
                                        </p:tgtEl>
                                        <p:attrNameLst>
                                          <p:attrName>ppt_w</p:attrName>
                                        </p:attrNameLst>
                                      </p:cBhvr>
                                      <p:tavLst>
                                        <p:tav tm="0">
                                          <p:val>
                                            <p:fltVal val="0"/>
                                          </p:val>
                                        </p:tav>
                                        <p:tav tm="100000">
                                          <p:val>
                                            <p:strVal val="#ppt_w"/>
                                          </p:val>
                                        </p:tav>
                                      </p:tavLst>
                                    </p:anim>
                                    <p:anim calcmode="lin" valueType="num">
                                      <p:cBhvr>
                                        <p:cTn id="85" dur="500" fill="hold"/>
                                        <p:tgtEl>
                                          <p:spTgt spid="77831"/>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grpId="0" nodeType="clickEffect">
                                  <p:stCondLst>
                                    <p:cond delay="0"/>
                                  </p:stCondLst>
                                  <p:childTnLst>
                                    <p:set>
                                      <p:cBhvr>
                                        <p:cTn id="89" dur="1" fill="hold">
                                          <p:stCondLst>
                                            <p:cond delay="0"/>
                                          </p:stCondLst>
                                        </p:cTn>
                                        <p:tgtEl>
                                          <p:spTgt spid="77832"/>
                                        </p:tgtEl>
                                        <p:attrNameLst>
                                          <p:attrName>style.visibility</p:attrName>
                                        </p:attrNameLst>
                                      </p:cBhvr>
                                      <p:to>
                                        <p:strVal val="visible"/>
                                      </p:to>
                                    </p:set>
                                    <p:anim calcmode="lin" valueType="num">
                                      <p:cBhvr>
                                        <p:cTn id="90" dur="500" fill="hold"/>
                                        <p:tgtEl>
                                          <p:spTgt spid="77832"/>
                                        </p:tgtEl>
                                        <p:attrNameLst>
                                          <p:attrName>ppt_w</p:attrName>
                                        </p:attrNameLst>
                                      </p:cBhvr>
                                      <p:tavLst>
                                        <p:tav tm="0">
                                          <p:val>
                                            <p:fltVal val="0"/>
                                          </p:val>
                                        </p:tav>
                                        <p:tav tm="100000">
                                          <p:val>
                                            <p:strVal val="#ppt_w"/>
                                          </p:val>
                                        </p:tav>
                                      </p:tavLst>
                                    </p:anim>
                                    <p:anim calcmode="lin" valueType="num">
                                      <p:cBhvr>
                                        <p:cTn id="91" dur="500" fill="hold"/>
                                        <p:tgtEl>
                                          <p:spTgt spid="77832"/>
                                        </p:tgtEl>
                                        <p:attrNameLst>
                                          <p:attrName>ppt_h</p:attrName>
                                        </p:attrNameLst>
                                      </p:cBhvr>
                                      <p:tavLst>
                                        <p:tav tm="0">
                                          <p:val>
                                            <p:fltVal val="0"/>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3" presetClass="entr" presetSubtype="16" fill="hold" grpId="0" nodeType="clickEffect">
                                  <p:stCondLst>
                                    <p:cond delay="0"/>
                                  </p:stCondLst>
                                  <p:childTnLst>
                                    <p:set>
                                      <p:cBhvr>
                                        <p:cTn id="95" dur="1" fill="hold">
                                          <p:stCondLst>
                                            <p:cond delay="0"/>
                                          </p:stCondLst>
                                        </p:cTn>
                                        <p:tgtEl>
                                          <p:spTgt spid="77842"/>
                                        </p:tgtEl>
                                        <p:attrNameLst>
                                          <p:attrName>style.visibility</p:attrName>
                                        </p:attrNameLst>
                                      </p:cBhvr>
                                      <p:to>
                                        <p:strVal val="visible"/>
                                      </p:to>
                                    </p:set>
                                    <p:anim calcmode="lin" valueType="num">
                                      <p:cBhvr>
                                        <p:cTn id="96" dur="500" fill="hold"/>
                                        <p:tgtEl>
                                          <p:spTgt spid="77842"/>
                                        </p:tgtEl>
                                        <p:attrNameLst>
                                          <p:attrName>ppt_w</p:attrName>
                                        </p:attrNameLst>
                                      </p:cBhvr>
                                      <p:tavLst>
                                        <p:tav tm="0">
                                          <p:val>
                                            <p:fltVal val="0"/>
                                          </p:val>
                                        </p:tav>
                                        <p:tav tm="100000">
                                          <p:val>
                                            <p:strVal val="#ppt_w"/>
                                          </p:val>
                                        </p:tav>
                                      </p:tavLst>
                                    </p:anim>
                                    <p:anim calcmode="lin" valueType="num">
                                      <p:cBhvr>
                                        <p:cTn id="97" dur="500" fill="hold"/>
                                        <p:tgtEl>
                                          <p:spTgt spid="77842"/>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grpId="0" nodeType="clickEffect">
                                  <p:stCondLst>
                                    <p:cond delay="0"/>
                                  </p:stCondLst>
                                  <p:childTnLst>
                                    <p:set>
                                      <p:cBhvr>
                                        <p:cTn id="101" dur="1" fill="hold">
                                          <p:stCondLst>
                                            <p:cond delay="0"/>
                                          </p:stCondLst>
                                        </p:cTn>
                                        <p:tgtEl>
                                          <p:spTgt spid="77843"/>
                                        </p:tgtEl>
                                        <p:attrNameLst>
                                          <p:attrName>style.visibility</p:attrName>
                                        </p:attrNameLst>
                                      </p:cBhvr>
                                      <p:to>
                                        <p:strVal val="visible"/>
                                      </p:to>
                                    </p:set>
                                    <p:anim calcmode="lin" valueType="num">
                                      <p:cBhvr>
                                        <p:cTn id="102" dur="500" fill="hold"/>
                                        <p:tgtEl>
                                          <p:spTgt spid="77843"/>
                                        </p:tgtEl>
                                        <p:attrNameLst>
                                          <p:attrName>ppt_w</p:attrName>
                                        </p:attrNameLst>
                                      </p:cBhvr>
                                      <p:tavLst>
                                        <p:tav tm="0">
                                          <p:val>
                                            <p:fltVal val="0"/>
                                          </p:val>
                                        </p:tav>
                                        <p:tav tm="100000">
                                          <p:val>
                                            <p:strVal val="#ppt_w"/>
                                          </p:val>
                                        </p:tav>
                                      </p:tavLst>
                                    </p:anim>
                                    <p:anim calcmode="lin" valueType="num">
                                      <p:cBhvr>
                                        <p:cTn id="103" dur="500" fill="hold"/>
                                        <p:tgtEl>
                                          <p:spTgt spid="77843"/>
                                        </p:tgtEl>
                                        <p:attrNameLst>
                                          <p:attrName>ppt_h</p:attrName>
                                        </p:attrNameLst>
                                      </p:cBhvr>
                                      <p:tavLst>
                                        <p:tav tm="0">
                                          <p:val>
                                            <p:fltVal val="0"/>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grpId="0" nodeType="clickEffect">
                                  <p:stCondLst>
                                    <p:cond delay="0"/>
                                  </p:stCondLst>
                                  <p:childTnLst>
                                    <p:set>
                                      <p:cBhvr>
                                        <p:cTn id="107" dur="1" fill="hold">
                                          <p:stCondLst>
                                            <p:cond delay="0"/>
                                          </p:stCondLst>
                                        </p:cTn>
                                        <p:tgtEl>
                                          <p:spTgt spid="77833"/>
                                        </p:tgtEl>
                                        <p:attrNameLst>
                                          <p:attrName>style.visibility</p:attrName>
                                        </p:attrNameLst>
                                      </p:cBhvr>
                                      <p:to>
                                        <p:strVal val="visible"/>
                                      </p:to>
                                    </p:set>
                                    <p:anim calcmode="lin" valueType="num">
                                      <p:cBhvr>
                                        <p:cTn id="108" dur="500" fill="hold"/>
                                        <p:tgtEl>
                                          <p:spTgt spid="77833"/>
                                        </p:tgtEl>
                                        <p:attrNameLst>
                                          <p:attrName>ppt_w</p:attrName>
                                        </p:attrNameLst>
                                      </p:cBhvr>
                                      <p:tavLst>
                                        <p:tav tm="0">
                                          <p:val>
                                            <p:fltVal val="0"/>
                                          </p:val>
                                        </p:tav>
                                        <p:tav tm="100000">
                                          <p:val>
                                            <p:strVal val="#ppt_w"/>
                                          </p:val>
                                        </p:tav>
                                      </p:tavLst>
                                    </p:anim>
                                    <p:anim calcmode="lin" valueType="num">
                                      <p:cBhvr>
                                        <p:cTn id="109" dur="500" fill="hold"/>
                                        <p:tgtEl>
                                          <p:spTgt spid="778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P spid="77827" grpId="0" animBg="1"/>
      <p:bldP spid="77828" grpId="0" animBg="1"/>
      <p:bldP spid="77829" grpId="0" animBg="1"/>
      <p:bldP spid="77830" grpId="0" animBg="1"/>
      <p:bldP spid="77831" grpId="0" animBg="1"/>
      <p:bldP spid="77832" grpId="0" animBg="1"/>
      <p:bldP spid="77833" grpId="0" animBg="1"/>
      <p:bldP spid="77834" grpId="0" animBg="1"/>
      <p:bldP spid="77835" grpId="0" animBg="1"/>
      <p:bldP spid="77836" grpId="0" animBg="1"/>
      <p:bldP spid="77837" grpId="0" animBg="1"/>
      <p:bldP spid="77838" grpId="0" animBg="1"/>
      <p:bldP spid="77839" grpId="0" animBg="1"/>
      <p:bldP spid="77840" grpId="0" animBg="1"/>
      <p:bldP spid="77841" grpId="0" animBg="1"/>
      <p:bldP spid="77842" grpId="0" animBg="1"/>
      <p:bldP spid="77843" grpId="0" animBg="1"/>
      <p:bldP spid="77844" grpId="0" animBg="1"/>
      <p:bldP spid="4200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Text Box 16"/>
          <p:cNvSpPr txBox="1">
            <a:spLocks noChangeArrowheads="1"/>
          </p:cNvSpPr>
          <p:nvPr/>
        </p:nvSpPr>
        <p:spPr bwMode="auto">
          <a:xfrm>
            <a:off x="3810000" y="1819663"/>
            <a:ext cx="411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spcBef>
                <a:spcPct val="50000"/>
              </a:spcBef>
            </a:pPr>
            <a:r>
              <a:rPr lang="en-US" sz="6600" b="1">
                <a:solidFill>
                  <a:srgbClr val="FF0000"/>
                </a:solidFill>
                <a:latin typeface="Times New Roman" panose="02020603050405020304" pitchFamily="18" charset="0"/>
                <a:cs typeface="Times New Roman" panose="02020603050405020304" pitchFamily="18" charset="0"/>
              </a:rPr>
              <a:t>Khí hậu</a:t>
            </a:r>
          </a:p>
        </p:txBody>
      </p:sp>
      <p:sp>
        <p:nvSpPr>
          <p:cNvPr id="43012" name="Rectangle 18"/>
          <p:cNvSpPr>
            <a:spLocks noChangeArrowheads="1"/>
          </p:cNvSpPr>
          <p:nvPr/>
        </p:nvSpPr>
        <p:spPr bwMode="auto">
          <a:xfrm>
            <a:off x="209550" y="3124200"/>
            <a:ext cx="11658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4800" b="1">
                <a:latin typeface="Times New Roman" panose="02020603050405020304" pitchFamily="18" charset="0"/>
                <a:cs typeface="Times New Roman" panose="02020603050405020304" pitchFamily="18" charset="0"/>
              </a:rPr>
              <a:t>1. Nước ta có khí hậu nhiệt đới gió mùa</a:t>
            </a:r>
            <a:r>
              <a:rPr lang="en-US" sz="4800" b="1" smtClean="0">
                <a:latin typeface="Times New Roman" panose="02020603050405020304" pitchFamily="18" charset="0"/>
                <a:cs typeface="Times New Roman" panose="02020603050405020304" pitchFamily="18" charset="0"/>
              </a:rPr>
              <a:t>.</a:t>
            </a:r>
          </a:p>
          <a:p>
            <a:pPr eaLnBrk="1" hangingPunct="1"/>
            <a:r>
              <a:rPr lang="en-US" sz="4800" b="1">
                <a:latin typeface="Times New Roman" panose="02020603050405020304" pitchFamily="18" charset="0"/>
                <a:cs typeface="Times New Roman" panose="02020603050405020304" pitchFamily="18" charset="0"/>
              </a:rPr>
              <a:t>2. Khí hậu giữa các miền có sự khác nhau</a:t>
            </a:r>
            <a:r>
              <a:rPr lang="en-US" sz="4800" b="1" smtClean="0">
                <a:latin typeface="Times New Roman" panose="02020603050405020304" pitchFamily="18" charset="0"/>
                <a:cs typeface="Times New Roman" panose="02020603050405020304" pitchFamily="18" charset="0"/>
              </a:rPr>
              <a:t>.</a:t>
            </a:r>
          </a:p>
          <a:p>
            <a:pPr eaLnBrk="1" hangingPunct="1"/>
            <a:r>
              <a:rPr lang="en-US" sz="4800" b="1">
                <a:latin typeface="Times New Roman" panose="02020603050405020304" pitchFamily="18" charset="0"/>
                <a:cs typeface="Times New Roman" panose="02020603050405020304" pitchFamily="18" charset="0"/>
              </a:rPr>
              <a:t>3. Khí hậu ảnh hưởng tới đời sống và hoạt động sản xuất.</a:t>
            </a:r>
          </a:p>
          <a:p>
            <a:pPr eaLnBrk="1" hangingPunct="1"/>
            <a:endParaRPr lang="en-US" sz="4800" b="1">
              <a:latin typeface="Times New Roman" panose="02020603050405020304" pitchFamily="18" charset="0"/>
              <a:cs typeface="Times New Roman" panose="02020603050405020304" pitchFamily="18" charset="0"/>
            </a:endParaRPr>
          </a:p>
          <a:p>
            <a:pPr eaLnBrk="1" hangingPunct="1"/>
            <a:endParaRPr lang="en-US" sz="4800" b="1">
              <a:latin typeface="Times New Roman" panose="02020603050405020304" pitchFamily="18" charset="0"/>
              <a:cs typeface="Times New Roman" panose="02020603050405020304" pitchFamily="18" charset="0"/>
            </a:endParaRPr>
          </a:p>
        </p:txBody>
      </p:sp>
      <p:sp>
        <p:nvSpPr>
          <p:cNvPr id="43014" name="Text Box 16"/>
          <p:cNvSpPr txBox="1">
            <a:spLocks noChangeArrowheads="1"/>
          </p:cNvSpPr>
          <p:nvPr/>
        </p:nvSpPr>
        <p:spPr bwMode="auto">
          <a:xfrm>
            <a:off x="381000" y="228600"/>
            <a:ext cx="1097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spcBef>
                <a:spcPts val="0"/>
              </a:spcBef>
            </a:pPr>
            <a:r>
              <a:rPr lang="en-US" sz="4800" b="1">
                <a:latin typeface="Times New Roman" panose="02020603050405020304" pitchFamily="18" charset="0"/>
                <a:cs typeface="Times New Roman" panose="02020603050405020304" pitchFamily="18" charset="0"/>
              </a:rPr>
              <a:t>Thứ ba </a:t>
            </a:r>
            <a:r>
              <a:rPr lang="en-US" sz="4800" b="1" smtClean="0">
                <a:latin typeface="Times New Roman" panose="02020603050405020304" pitchFamily="18" charset="0"/>
                <a:cs typeface="Times New Roman" panose="02020603050405020304" pitchFamily="18" charset="0"/>
              </a:rPr>
              <a:t>ngày 15 </a:t>
            </a:r>
            <a:r>
              <a:rPr lang="en-US" sz="4800" b="1">
                <a:latin typeface="Times New Roman" panose="02020603050405020304" pitchFamily="18" charset="0"/>
                <a:cs typeface="Times New Roman" panose="02020603050405020304" pitchFamily="18" charset="0"/>
              </a:rPr>
              <a:t>tháng 9 năm </a:t>
            </a:r>
            <a:r>
              <a:rPr lang="en-US" sz="4800" b="1" smtClean="0">
                <a:latin typeface="Times New Roman" panose="02020603050405020304" pitchFamily="18" charset="0"/>
                <a:cs typeface="Times New Roman" panose="02020603050405020304" pitchFamily="18" charset="0"/>
              </a:rPr>
              <a:t>2020</a:t>
            </a:r>
            <a:endParaRPr lang="en-US" sz="4800" b="1">
              <a:latin typeface="Times New Roman" panose="02020603050405020304" pitchFamily="18" charset="0"/>
              <a:cs typeface="Times New Roman" panose="02020603050405020304" pitchFamily="18" charset="0"/>
            </a:endParaRPr>
          </a:p>
          <a:p>
            <a:pPr algn="ctr" eaLnBrk="1" hangingPunct="1">
              <a:spcBef>
                <a:spcPts val="0"/>
              </a:spcBef>
            </a:pPr>
            <a:r>
              <a:rPr lang="en-US" sz="4800" b="1" u="sng">
                <a:latin typeface="Times New Roman" panose="02020603050405020304" pitchFamily="18" charset="0"/>
                <a:cs typeface="Times New Roman" panose="02020603050405020304" pitchFamily="18" charset="0"/>
              </a:rPr>
              <a:t>Địa lí</a:t>
            </a:r>
          </a:p>
        </p:txBody>
      </p:sp>
    </p:spTree>
  </p:cSld>
  <p:clrMapOvr>
    <a:masterClrMapping/>
  </p:clrMapOvr>
  <p:transition spd="med">
    <p:cover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Nơi giữ chỗ cho Ngày tháng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1400"/>
              <a:t>Nguyễn Thanh Lâm</a:t>
            </a:r>
          </a:p>
        </p:txBody>
      </p:sp>
      <p:pic>
        <p:nvPicPr>
          <p:cNvPr id="44036" name="Picture 2" descr="LOI THI THAM"/>
          <p:cNvPicPr>
            <a:picLocks noChangeAspect="1" noChangeArrowheads="1"/>
          </p:cNvPicPr>
          <p:nvPr/>
        </p:nvPicPr>
        <p:blipFill>
          <a:blip r:embed="rId4">
            <a:extLst>
              <a:ext uri="{28A0092B-C50C-407E-A947-70E740481C1C}">
                <a14:useLocalDpi xmlns:a14="http://schemas.microsoft.com/office/drawing/2010/main" val="0"/>
              </a:ext>
            </a:extLst>
          </a:blip>
          <a:srcRect l="7500" t="26666" r="11667" b="13333"/>
          <a:stretch>
            <a:fillRect/>
          </a:stretch>
        </p:blipFill>
        <p:spPr bwMode="auto">
          <a:xfrm>
            <a:off x="13716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WordArt 3"/>
          <p:cNvSpPr>
            <a:spLocks noChangeArrowheads="1" noChangeShapeType="1" noTextEdit="1"/>
          </p:cNvSpPr>
          <p:nvPr/>
        </p:nvSpPr>
        <p:spPr bwMode="auto">
          <a:xfrm>
            <a:off x="1752600" y="2514600"/>
            <a:ext cx="8610600" cy="3429000"/>
          </a:xfrm>
          <a:prstGeom prst="rect">
            <a:avLst/>
          </a:prstGeom>
        </p:spPr>
        <p:txBody>
          <a:bodyPr wrap="none" fromWordArt="1">
            <a:prstTxWarp prst="textWave1">
              <a:avLst>
                <a:gd name="adj1" fmla="val 0"/>
                <a:gd name="adj2" fmla="val 0"/>
              </a:avLst>
            </a:prstTxWarp>
          </a:bodyPr>
          <a:lstStyle/>
          <a:p>
            <a:pPr algn="ctr"/>
            <a:r>
              <a:rPr lang="vi-VN" sz="3600" b="1" kern="10">
                <a:ln w="38100">
                  <a:solidFill>
                    <a:srgbClr val="0000CC"/>
                  </a:solidFill>
                  <a:round/>
                  <a:headEnd/>
                  <a:tailEnd/>
                </a:ln>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GHI  NHỚ  ĐIỀU  CẦN  BIẾT </a:t>
            </a:r>
          </a:p>
          <a:p>
            <a:pPr algn="ctr"/>
            <a:r>
              <a:rPr lang="vi-VN" sz="3600" b="1" kern="10">
                <a:ln w="38100">
                  <a:solidFill>
                    <a:srgbClr val="0000CC"/>
                  </a:solidFill>
                  <a:round/>
                  <a:headEnd/>
                  <a:tailEnd/>
                </a:ln>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VÀ XEM BÀI TIẾT SAU </a:t>
            </a:r>
          </a:p>
          <a:p>
            <a:pPr algn="ctr"/>
            <a:r>
              <a:rPr lang="vi-VN" sz="3600" b="1" kern="10">
                <a:ln w="38100">
                  <a:solidFill>
                    <a:srgbClr val="0000CC"/>
                  </a:solidFill>
                  <a:round/>
                  <a:headEnd/>
                  <a:tailEnd/>
                </a:ln>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SÔNG NGÒI </a:t>
            </a:r>
          </a:p>
        </p:txBody>
      </p:sp>
      <p:pic>
        <p:nvPicPr>
          <p:cNvPr id="78852" name="lang-toi.mid">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02108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78852"/>
                                        </p:tgtEl>
                                      </p:cBhvr>
                                    </p:cmd>
                                  </p:childTnLst>
                                </p:cTn>
                              </p:par>
                            </p:childTnLst>
                          </p:cTn>
                        </p:par>
                        <p:par>
                          <p:cTn id="7" fill="hold" nodeType="afterGroup">
                            <p:stCondLst>
                              <p:cond delay="0"/>
                            </p:stCondLst>
                            <p:childTnLst>
                              <p:par>
                                <p:cTn id="8" presetID="53" presetClass="entr" presetSubtype="0" fill="hold" grpId="0" nodeType="afterEffect">
                                  <p:stCondLst>
                                    <p:cond delay="500"/>
                                  </p:stCondLst>
                                  <p:childTnLst>
                                    <p:set>
                                      <p:cBhvr>
                                        <p:cTn id="9" dur="1" fill="hold">
                                          <p:stCondLst>
                                            <p:cond delay="0"/>
                                          </p:stCondLst>
                                        </p:cTn>
                                        <p:tgtEl>
                                          <p:spTgt spid="78851"/>
                                        </p:tgtEl>
                                        <p:attrNameLst>
                                          <p:attrName>style.visibility</p:attrName>
                                        </p:attrNameLst>
                                      </p:cBhvr>
                                      <p:to>
                                        <p:strVal val="visible"/>
                                      </p:to>
                                    </p:set>
                                    <p:anim calcmode="lin" valueType="num">
                                      <p:cBhvr>
                                        <p:cTn id="10" dur="5000" fill="hold"/>
                                        <p:tgtEl>
                                          <p:spTgt spid="78851"/>
                                        </p:tgtEl>
                                        <p:attrNameLst>
                                          <p:attrName>ppt_w</p:attrName>
                                        </p:attrNameLst>
                                      </p:cBhvr>
                                      <p:tavLst>
                                        <p:tav tm="0">
                                          <p:val>
                                            <p:fltVal val="0"/>
                                          </p:val>
                                        </p:tav>
                                        <p:tav tm="100000">
                                          <p:val>
                                            <p:strVal val="#ppt_w"/>
                                          </p:val>
                                        </p:tav>
                                      </p:tavLst>
                                    </p:anim>
                                    <p:anim calcmode="lin" valueType="num">
                                      <p:cBhvr>
                                        <p:cTn id="11" dur="5000" fill="hold"/>
                                        <p:tgtEl>
                                          <p:spTgt spid="78851"/>
                                        </p:tgtEl>
                                        <p:attrNameLst>
                                          <p:attrName>ppt_h</p:attrName>
                                        </p:attrNameLst>
                                      </p:cBhvr>
                                      <p:tavLst>
                                        <p:tav tm="0">
                                          <p:val>
                                            <p:fltVal val="0"/>
                                          </p:val>
                                        </p:tav>
                                        <p:tav tm="100000">
                                          <p:val>
                                            <p:strVal val="#ppt_h"/>
                                          </p:val>
                                        </p:tav>
                                      </p:tavLst>
                                    </p:anim>
                                    <p:animEffect transition="in" filter="fade">
                                      <p:cBhvr>
                                        <p:cTn id="12" dur="5000"/>
                                        <p:tgtEl>
                                          <p:spTgt spid="78851"/>
                                        </p:tgtEl>
                                      </p:cBhvr>
                                    </p:animEffect>
                                  </p:childTnLst>
                                </p:cTn>
                              </p:par>
                            </p:childTnLst>
                          </p:cTn>
                        </p:par>
                        <p:par>
                          <p:cTn id="13" fill="hold" nodeType="afterGroup">
                            <p:stCondLst>
                              <p:cond delay="5500"/>
                            </p:stCondLst>
                            <p:childTnLst>
                              <p:par>
                                <p:cTn id="14" presetID="22" presetClass="emph" presetSubtype="0" repeatCount="5000" fill="hold" grpId="1" nodeType="afterEffect">
                                  <p:stCondLst>
                                    <p:cond delay="500"/>
                                  </p:stCondLst>
                                  <p:childTnLst>
                                    <p:animClr clrSpc="hsl" dir="cw">
                                      <p:cBhvr override="childStyle">
                                        <p:cTn id="15" dur="2000" fill="hold"/>
                                        <p:tgtEl>
                                          <p:spTgt spid="78851"/>
                                        </p:tgtEl>
                                        <p:attrNameLst>
                                          <p:attrName>style.color</p:attrName>
                                        </p:attrNameLst>
                                      </p:cBhvr>
                                      <p:by>
                                        <p:hsl h="-7200000" s="0" l="0"/>
                                      </p:by>
                                    </p:animClr>
                                    <p:animClr clrSpc="hsl" dir="cw">
                                      <p:cBhvr>
                                        <p:cTn id="16" dur="2000" fill="hold"/>
                                        <p:tgtEl>
                                          <p:spTgt spid="78851"/>
                                        </p:tgtEl>
                                        <p:attrNameLst>
                                          <p:attrName>fillcolor</p:attrName>
                                        </p:attrNameLst>
                                      </p:cBhvr>
                                      <p:by>
                                        <p:hsl h="-7200000" s="0" l="0"/>
                                      </p:by>
                                    </p:animClr>
                                    <p:animClr clrSpc="hsl" dir="cw">
                                      <p:cBhvr>
                                        <p:cTn id="17" dur="2000" fill="hold"/>
                                        <p:tgtEl>
                                          <p:spTgt spid="78851"/>
                                        </p:tgtEl>
                                        <p:attrNameLst>
                                          <p:attrName>stroke.color</p:attrName>
                                        </p:attrNameLst>
                                      </p:cBhvr>
                                      <p:by>
                                        <p:hsl h="-7200000" s="0" l="0"/>
                                      </p:by>
                                    </p:animClr>
                                    <p:set>
                                      <p:cBhvr>
                                        <p:cTn id="18" dur="2000" fill="hold"/>
                                        <p:tgtEl>
                                          <p:spTgt spid="788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19" fill="hold" display="0">
                  <p:stCondLst>
                    <p:cond delay="indefinite"/>
                  </p:stCondLst>
                  <p:endCondLst>
                    <p:cond evt="onPrev" delay="0">
                      <p:tgtEl>
                        <p:sldTgt/>
                      </p:tgtEl>
                    </p:cond>
                    <p:cond evt="onStopAudio" delay="0">
                      <p:tgtEl>
                        <p:sldTgt/>
                      </p:tgtEl>
                    </p:cond>
                  </p:endCondLst>
                </p:cTn>
                <p:tgtEl>
                  <p:spTgt spid="78852"/>
                </p:tgtEl>
              </p:cMediaNode>
            </p:audio>
          </p:childTnLst>
        </p:cTn>
      </p:par>
    </p:tnLst>
    <p:bldLst>
      <p:bldP spid="78851" grpId="0" animBg="1"/>
      <p:bldP spid="78851" grpId="1"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1" name="Picture 12" descr="Zed_Art-Digital_00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Oval 13"/>
          <p:cNvSpPr>
            <a:spLocks noChangeArrowheads="1"/>
          </p:cNvSpPr>
          <p:nvPr/>
        </p:nvSpPr>
        <p:spPr bwMode="auto">
          <a:xfrm>
            <a:off x="2310461" y="285750"/>
            <a:ext cx="7363146" cy="6858000"/>
          </a:xfrm>
          <a:prstGeom prst="ellipse">
            <a:avLst/>
          </a:prstGeom>
          <a:solidFill>
            <a:srgbClr val="0000CC"/>
          </a:solidFill>
          <a:ln w="9525">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a:p>
        </p:txBody>
      </p:sp>
      <p:pic>
        <p:nvPicPr>
          <p:cNvPr id="45063" name="Picture 14" descr="Espaco_002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81000"/>
            <a:ext cx="7620000" cy="696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WordArt 15"/>
          <p:cNvSpPr>
            <a:spLocks noChangeArrowheads="1" noChangeShapeType="1" noTextEdit="1"/>
          </p:cNvSpPr>
          <p:nvPr/>
        </p:nvSpPr>
        <p:spPr bwMode="auto">
          <a:xfrm>
            <a:off x="2809982" y="593725"/>
            <a:ext cx="6506965" cy="5670550"/>
          </a:xfrm>
          <a:prstGeom prst="rect">
            <a:avLst/>
          </a:prstGeom>
        </p:spPr>
        <p:txBody>
          <a:bodyPr spcFirstLastPara="1" wrap="none" fromWordArt="1">
            <a:prstTxWarp prst="textArchUp">
              <a:avLst>
                <a:gd name="adj" fmla="val 8183750"/>
              </a:avLst>
            </a:prstTxWarp>
          </a:bodyPr>
          <a:lstStyle/>
          <a:p>
            <a:pPr algn="ctr"/>
            <a:r>
              <a:rPr lang="vi-VN" sz="1600" kern="10">
                <a:ln w="9525">
                  <a:solidFill>
                    <a:schemeClr val="bg1"/>
                  </a:solidFill>
                  <a:round/>
                  <a:headEnd/>
                  <a:tailEnd/>
                </a:ln>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PHÒNG GIÁO DỤC &amp; ĐÀO TẠO TP BẮC KẠN  - TRƯỜNG TIỂU HỌC  ĐỨC XUÂN</a:t>
            </a:r>
          </a:p>
        </p:txBody>
      </p:sp>
      <p:sp>
        <p:nvSpPr>
          <p:cNvPr id="45065" name="WordArt 16"/>
          <p:cNvSpPr>
            <a:spLocks noChangeArrowheads="1" noChangeShapeType="1" noTextEdit="1"/>
          </p:cNvSpPr>
          <p:nvPr/>
        </p:nvSpPr>
        <p:spPr bwMode="auto">
          <a:xfrm>
            <a:off x="3419563" y="1262739"/>
            <a:ext cx="5304747" cy="4297363"/>
          </a:xfrm>
          <a:prstGeom prst="rect">
            <a:avLst/>
          </a:prstGeom>
        </p:spPr>
        <p:txBody>
          <a:bodyPr spcFirstLastPara="1" wrap="none" fromWordArt="1">
            <a:prstTxWarp prst="textArchUp">
              <a:avLst>
                <a:gd name="adj" fmla="val 7838082"/>
              </a:avLst>
            </a:prstTxWarp>
          </a:bodyPr>
          <a:lstStyle/>
          <a:p>
            <a:pPr algn="ctr"/>
            <a:r>
              <a:rPr lang="vi-VN" sz="2000" b="1" kern="10">
                <a:ln w="9525">
                  <a:solidFill>
                    <a:srgbClr val="FFFF00"/>
                  </a:solidFill>
                  <a:round/>
                  <a:headEnd/>
                  <a:tailEnd/>
                </a:ln>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ỨNG DỤNG CÔNG NGHỆ THÔNG TIN VÀO GIẢNG DẠY TIỂU HỌC </a:t>
            </a:r>
          </a:p>
        </p:txBody>
      </p:sp>
      <p:sp>
        <p:nvSpPr>
          <p:cNvPr id="45066" name="WordArt 17"/>
          <p:cNvSpPr>
            <a:spLocks noChangeArrowheads="1" noChangeShapeType="1" noTextEdit="1"/>
          </p:cNvSpPr>
          <p:nvPr/>
        </p:nvSpPr>
        <p:spPr bwMode="auto">
          <a:xfrm>
            <a:off x="4281845" y="1928018"/>
            <a:ext cx="3592387" cy="3382963"/>
          </a:xfrm>
          <a:prstGeom prst="rect">
            <a:avLst/>
          </a:prstGeom>
        </p:spPr>
        <p:txBody>
          <a:bodyPr spcFirstLastPara="1" wrap="none" fromWordArt="1">
            <a:prstTxWarp prst="textArchUp">
              <a:avLst>
                <a:gd name="adj" fmla="val 8389668"/>
              </a:avLst>
            </a:prstTxWarp>
          </a:bodyPr>
          <a:lstStyle/>
          <a:p>
            <a:pPr algn="ctr"/>
            <a:r>
              <a:rPr lang="vi-VN" sz="1000" b="1" kern="10">
                <a:ln w="9525">
                  <a:solidFill>
                    <a:schemeClr val="bg1"/>
                  </a:solidFill>
                  <a:round/>
                  <a:headEnd/>
                  <a:tailEnd/>
                </a:ln>
                <a:solidFill>
                  <a:srgbClr val="00FFFF"/>
                </a:solidFill>
                <a:latin typeface="Arial Unicode MS" panose="020B0604020202020204" pitchFamily="34" charset="-128"/>
                <a:ea typeface="Arial Unicode MS" panose="020B0604020202020204" pitchFamily="34" charset="-128"/>
                <a:cs typeface="Arial Unicode MS" panose="020B0604020202020204" pitchFamily="34" charset="-128"/>
              </a:rPr>
              <a:t>BÀI GIẢNG ĐIỆN TỬ LỚP 5 </a:t>
            </a:r>
          </a:p>
        </p:txBody>
      </p:sp>
      <p:pic>
        <p:nvPicPr>
          <p:cNvPr id="3094" name="lang-toi.mid">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9656852" y="6553200"/>
            <a:ext cx="34247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8" name="Group 23"/>
          <p:cNvGrpSpPr>
            <a:grpSpLocks/>
          </p:cNvGrpSpPr>
          <p:nvPr/>
        </p:nvGrpSpPr>
        <p:grpSpPr bwMode="auto">
          <a:xfrm>
            <a:off x="5150993" y="4800600"/>
            <a:ext cx="1780140" cy="1524000"/>
            <a:chOff x="2448" y="3024"/>
            <a:chExt cx="998" cy="960"/>
          </a:xfrm>
        </p:grpSpPr>
        <p:sp>
          <p:nvSpPr>
            <p:cNvPr id="45069" name="WordArt 24"/>
            <p:cNvSpPr>
              <a:spLocks noChangeArrowheads="1" noChangeShapeType="1" noTextEdit="1"/>
            </p:cNvSpPr>
            <p:nvPr/>
          </p:nvSpPr>
          <p:spPr bwMode="auto">
            <a:xfrm>
              <a:off x="2448" y="3024"/>
              <a:ext cx="998" cy="960"/>
            </a:xfrm>
            <a:prstGeom prst="rect">
              <a:avLst/>
            </a:prstGeom>
          </p:spPr>
          <p:txBody>
            <a:bodyPr spcFirstLastPara="1" wrap="none" fromWordArt="1">
              <a:prstTxWarp prst="textArchUp">
                <a:avLst>
                  <a:gd name="adj" fmla="val 10322108"/>
                </a:avLst>
              </a:prstTxWarp>
            </a:bodyPr>
            <a:lstStyle/>
            <a:p>
              <a:pPr algn="ctr"/>
              <a:r>
                <a:rPr lang="vi-VN" sz="2000" i="1" kern="10">
                  <a:ln w="19050">
                    <a:pattFill prst="openDmnd">
                      <a:fgClr>
                        <a:srgbClr val="CC0066"/>
                      </a:fgClr>
                      <a:bgClr>
                        <a:srgbClr val="FFFF00"/>
                      </a:bgClr>
                    </a:pattFill>
                    <a:round/>
                    <a:headEnd/>
                    <a:tailEnd/>
                  </a:ln>
                  <a:solidFill>
                    <a:srgbClr val="000000"/>
                  </a:solidFill>
                  <a:latin typeface="Times New Roman" panose="02020603050405020304" pitchFamily="18" charset="0"/>
                  <a:cs typeface="Times New Roman" panose="02020603050405020304" pitchFamily="18" charset="0"/>
                </a:rPr>
                <a:t>BÀI DỰ THI GIÁO VIÊN SÁNG TẠO</a:t>
              </a:r>
            </a:p>
          </p:txBody>
        </p:sp>
        <p:sp>
          <p:nvSpPr>
            <p:cNvPr id="3097" name="AutoShape 25" descr="ao5"/>
            <p:cNvSpPr>
              <a:spLocks noChangeArrowheads="1"/>
            </p:cNvSpPr>
            <p:nvPr/>
          </p:nvSpPr>
          <p:spPr bwMode="auto">
            <a:xfrm>
              <a:off x="2688" y="3264"/>
              <a:ext cx="576" cy="576"/>
            </a:xfrm>
            <a:prstGeom prst="star5">
              <a:avLst/>
            </a:prstGeom>
            <a:blipFill dpi="0" rotWithShape="1">
              <a:blip r:embed="rId7" cstate="print"/>
              <a:srcRect/>
              <a:stretch>
                <a:fillRect/>
              </a:stretch>
            </a:blipFill>
            <a:ln w="76200">
              <a:solidFill>
                <a:srgbClr val="00FFFF"/>
              </a:solidFill>
              <a:miter lim="800000"/>
              <a:headEnd/>
              <a:tailEnd/>
            </a:ln>
            <a:effectLst/>
          </p:spPr>
          <p:txBody>
            <a:bodyPr wrap="none" anchor="ctr"/>
            <a:lstStyle/>
            <a:p>
              <a:pPr>
                <a:defRPr/>
              </a:pPr>
              <a:endParaRPr lang="en-US">
                <a:latin typeface="Arial" charset="0"/>
              </a:endParaRPr>
            </a:p>
          </p:txBody>
        </p:sp>
      </p:gr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09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p:cTn id="7" repeatCount="3000" fill="remove" display="0">
                  <p:stCondLst>
                    <p:cond delay="indefinite"/>
                  </p:stCondLst>
                  <p:endCondLst>
                    <p:cond evt="onPrev" delay="0">
                      <p:tgtEl>
                        <p:sldTgt/>
                      </p:tgtEl>
                    </p:cond>
                    <p:cond evt="onStopAudio" delay="0">
                      <p:tgtEl>
                        <p:sldTgt/>
                      </p:tgtEl>
                    </p:cond>
                  </p:endCondLst>
                </p:cTn>
                <p:tgtEl>
                  <p:spTgt spid="309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0" name="Rectangle 3"/>
          <p:cNvSpPr>
            <a:spLocks noGrp="1" noChangeArrowheads="1"/>
          </p:cNvSpPr>
          <p:nvPr>
            <p:ph type="title"/>
          </p:nvPr>
        </p:nvSpPr>
        <p:spPr>
          <a:xfrm>
            <a:off x="632460" y="0"/>
            <a:ext cx="10698480" cy="1143000"/>
          </a:xfrm>
          <a:noFill/>
        </p:spPr>
        <p:txBody>
          <a:bodyPr/>
          <a:lstStyle/>
          <a:p>
            <a:pPr eaLnBrk="1" hangingPunct="1"/>
            <a:r>
              <a:rPr lang="en-US" b="1">
                <a:latin typeface="Times New Roman" panose="02020603050405020304" pitchFamily="18" charset="0"/>
                <a:cs typeface="Times New Roman" panose="02020603050405020304" pitchFamily="18" charset="0"/>
              </a:rPr>
              <a:t>I. Mục tiêu</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endParaRPr lang="en-US" smtClean="0">
              <a:latin typeface="Times New Roman" panose="02020603050405020304" pitchFamily="18" charset="0"/>
              <a:cs typeface="Times New Roman" panose="02020603050405020304" pitchFamily="18" charset="0"/>
            </a:endParaRPr>
          </a:p>
        </p:txBody>
      </p:sp>
      <p:sp>
        <p:nvSpPr>
          <p:cNvPr id="14339" name="Rectangle 2"/>
          <p:cNvSpPr>
            <a:spLocks noGrp="1" noChangeArrowheads="1"/>
          </p:cNvSpPr>
          <p:nvPr>
            <p:ph type="body" idx="1"/>
          </p:nvPr>
        </p:nvSpPr>
        <p:spPr>
          <a:xfrm>
            <a:off x="152400" y="19050"/>
            <a:ext cx="11658600" cy="6838950"/>
          </a:xfrm>
          <a:solidFill>
            <a:schemeClr val="bg1"/>
          </a:solidFill>
        </p:spPr>
        <p:txBody>
          <a:bodyPr/>
          <a:lstStyle/>
          <a:p>
            <a:pPr marL="0" indent="0">
              <a:spcBef>
                <a:spcPts val="0"/>
              </a:spcBef>
              <a:buNone/>
            </a:pPr>
            <a:r>
              <a:rPr lang="en-US" sz="4000" b="1" smtClean="0">
                <a:latin typeface="Times New Roman" panose="02020603050405020304" pitchFamily="18" charset="0"/>
                <a:cs typeface="Times New Roman" panose="02020603050405020304" pitchFamily="18" charset="0"/>
              </a:rPr>
              <a:t>Mục tiêu: Sau </a:t>
            </a:r>
            <a:r>
              <a:rPr lang="en-US" sz="4000" b="1">
                <a:latin typeface="Times New Roman" panose="02020603050405020304" pitchFamily="18" charset="0"/>
                <a:cs typeface="Times New Roman" panose="02020603050405020304" pitchFamily="18" charset="0"/>
              </a:rPr>
              <a:t>bài học, HS có thể:</a:t>
            </a:r>
          </a:p>
          <a:p>
            <a:pPr marL="0" indent="0">
              <a:spcBef>
                <a:spcPts val="0"/>
              </a:spcBef>
              <a:buNone/>
            </a:pPr>
            <a:r>
              <a:rPr lang="en-US" sz="4000" smtClean="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Trình </a:t>
            </a:r>
            <a:r>
              <a:rPr lang="vi-VN" sz="4000">
                <a:latin typeface="Times New Roman" panose="02020603050405020304" pitchFamily="18" charset="0"/>
                <a:cs typeface="Times New Roman" panose="02020603050405020304" pitchFamily="18" charset="0"/>
              </a:rPr>
              <a:t>bày được đặc điểm của khí hậu nhiệt đới gió mùa ở nước ta.</a:t>
            </a:r>
          </a:p>
          <a:p>
            <a:pPr marL="0" indent="0">
              <a:spcBef>
                <a:spcPts val="0"/>
              </a:spcBef>
              <a:buNone/>
            </a:pPr>
            <a:r>
              <a:rPr lang="en-US" sz="4000" smtClean="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Nhận </a:t>
            </a:r>
            <a:r>
              <a:rPr lang="vi-VN" sz="4000">
                <a:latin typeface="Times New Roman" panose="02020603050405020304" pitchFamily="18" charset="0"/>
                <a:cs typeface="Times New Roman" panose="02020603050405020304" pitchFamily="18" charset="0"/>
              </a:rPr>
              <a:t>biết mối quan hệ địa lí giữa địa hình và khí hậu nước ta )một cách đơn giản).</a:t>
            </a:r>
          </a:p>
          <a:p>
            <a:pPr marL="0" indent="0">
              <a:spcBef>
                <a:spcPts val="0"/>
              </a:spcBef>
              <a:buNone/>
            </a:pPr>
            <a:r>
              <a:rPr lang="en-US" sz="4000" smtClean="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Chỉ </a:t>
            </a:r>
            <a:r>
              <a:rPr lang="vi-VN" sz="4000">
                <a:latin typeface="Times New Roman" panose="02020603050405020304" pitchFamily="18" charset="0"/>
                <a:cs typeface="Times New Roman" panose="02020603050405020304" pitchFamily="18" charset="0"/>
              </a:rPr>
              <a:t>trên lược đồ ranh giới khí hậu giữa hai miền Nam, Bắc</a:t>
            </a:r>
          </a:p>
          <a:p>
            <a:pPr marL="0" indent="0">
              <a:spcBef>
                <a:spcPts val="0"/>
              </a:spcBef>
              <a:buNone/>
            </a:pPr>
            <a:r>
              <a:rPr lang="en-US" sz="4000" smtClean="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So </a:t>
            </a:r>
            <a:r>
              <a:rPr lang="vi-VN" sz="4000">
                <a:latin typeface="Times New Roman" panose="02020603050405020304" pitchFamily="18" charset="0"/>
                <a:cs typeface="Times New Roman" panose="02020603050405020304" pitchFamily="18" charset="0"/>
              </a:rPr>
              <a:t>sánh và nêu được sự khác nhau của khí hậu giữa hai miền Bắc - Nam.</a:t>
            </a:r>
          </a:p>
          <a:p>
            <a:pPr marL="0" indent="0">
              <a:spcBef>
                <a:spcPts val="0"/>
              </a:spcBef>
              <a:buNone/>
            </a:pPr>
            <a:r>
              <a:rPr lang="en-US" sz="4000" smtClean="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Nhận </a:t>
            </a:r>
            <a:r>
              <a:rPr lang="vi-VN" sz="4000">
                <a:latin typeface="Times New Roman" panose="02020603050405020304" pitchFamily="18" charset="0"/>
                <a:cs typeface="Times New Roman" panose="02020603050405020304" pitchFamily="18" charset="0"/>
              </a:rPr>
              <a:t>biết được ảnh hưởng của khí hậu đến đời sống và sản xuất của nhân dân </a:t>
            </a:r>
          </a:p>
        </p:txBody>
      </p:sp>
    </p:spTree>
  </p:cSld>
  <p:clrMapOvr>
    <a:masterClrMapping/>
  </p:clrMapOvr>
  <p:transition spd="med">
    <p:cover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 y="152400"/>
            <a:ext cx="6172199" cy="2438400"/>
          </a:xfrm>
        </p:spPr>
        <p:txBody>
          <a:bodyPr/>
          <a:lstStyle/>
          <a:p>
            <a:pPr eaLnBrk="1" hangingPunct="1"/>
            <a:r>
              <a:rPr lang="en-US" sz="5400" b="1" smtClean="0">
                <a:latin typeface="Times New Roman" panose="02020603050405020304" pitchFamily="18" charset="0"/>
              </a:rPr>
              <a:t>1. Nước ta có khí hậu nhiệt đới gió mùa:</a:t>
            </a:r>
          </a:p>
        </p:txBody>
      </p:sp>
      <p:pic>
        <p:nvPicPr>
          <p:cNvPr id="11267" name="Picture 3" descr="Luoc do khi hau Viet Nam"/>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400800" y="0"/>
            <a:ext cx="5294313" cy="68580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1268" name="Rectangle 4"/>
          <p:cNvSpPr>
            <a:spLocks noChangeArrowheads="1"/>
          </p:cNvSpPr>
          <p:nvPr/>
        </p:nvSpPr>
        <p:spPr bwMode="auto">
          <a:xfrm>
            <a:off x="209550" y="3048000"/>
            <a:ext cx="6019799" cy="2585323"/>
          </a:xfrm>
          <a:prstGeom prst="rect">
            <a:avLst/>
          </a:prstGeom>
          <a:solidFill>
            <a:srgbClr val="CCFF99"/>
          </a:solidFill>
          <a:ln w="9525">
            <a:noFill/>
            <a:miter lim="800000"/>
            <a:headEnd/>
            <a:tailEnd/>
          </a:ln>
          <a:effectLst/>
        </p:spPr>
        <p:txBody>
          <a:bodyPr wrap="square" anchor="ctr">
            <a:spAutoFit/>
          </a:bodyPr>
          <a:lstStyle/>
          <a:p>
            <a:pPr algn="just">
              <a:defRPr/>
            </a:pPr>
            <a:r>
              <a:rPr lang="en-US" b="1">
                <a:effectLst>
                  <a:outerShdw blurRad="38100" dist="38100" dir="2700000" algn="tl">
                    <a:srgbClr val="FFFFFF"/>
                  </a:outerShdw>
                </a:effectLst>
                <a:latin typeface="Times New Roman" pitchFamily="18" charset="0"/>
                <a:cs typeface="Times New Roman" pitchFamily="18" charset="0"/>
              </a:rPr>
              <a:t>- </a:t>
            </a:r>
            <a:r>
              <a:rPr lang="en-US" sz="5400" b="1">
                <a:latin typeface="Times New Roman" pitchFamily="18" charset="0"/>
                <a:cs typeface="Times New Roman" pitchFamily="18" charset="0"/>
              </a:rPr>
              <a:t> Hãy nêu đặc điểm khí hậu </a:t>
            </a:r>
            <a:r>
              <a:rPr lang="en-US" sz="5400" b="1" smtClean="0">
                <a:latin typeface="Times New Roman" pitchFamily="18" charset="0"/>
                <a:cs typeface="Times New Roman" pitchFamily="18" charset="0"/>
              </a:rPr>
              <a:t>nhiệt đới </a:t>
            </a:r>
            <a:r>
              <a:rPr lang="en-US" sz="5400" b="1">
                <a:latin typeface="Times New Roman" pitchFamily="18" charset="0"/>
                <a:cs typeface="Times New Roman" pitchFamily="18" charset="0"/>
              </a:rPr>
              <a:t>gió </a:t>
            </a:r>
            <a:r>
              <a:rPr lang="en-US" sz="5400" b="1" smtClean="0">
                <a:latin typeface="Times New Roman" pitchFamily="18" charset="0"/>
                <a:cs typeface="Times New Roman" pitchFamily="18" charset="0"/>
              </a:rPr>
              <a:t>mùa </a:t>
            </a:r>
            <a:r>
              <a:rPr lang="en-US" sz="5400" b="1">
                <a:latin typeface="Times New Roman" pitchFamily="18" charset="0"/>
                <a:cs typeface="Times New Roman" pitchFamily="18" charset="0"/>
              </a:rPr>
              <a:t>ở nước ta</a:t>
            </a:r>
            <a:r>
              <a:rPr lang="en-US" sz="5400" b="1" i="1">
                <a:latin typeface="Times New Roman" pitchFamily="18" charset="0"/>
                <a:cs typeface="Times New Roman" pitchFamily="18" charset="0"/>
              </a:rPr>
              <a:t>.</a:t>
            </a:r>
            <a:r>
              <a:rPr lang="en-US" sz="5400" b="1">
                <a:latin typeface="Times New Roman" pitchFamily="18" charset="0"/>
                <a:cs typeface="Times New Roman"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amond(in)">
                                      <p:cBhvr>
                                        <p:cTn id="7" dur="20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266"/>
                                        </p:tgtEl>
                                        <p:attrNameLst>
                                          <p:attrName>style.visibility</p:attrName>
                                        </p:attrNameLst>
                                      </p:cBhvr>
                                      <p:to>
                                        <p:strVal val="visible"/>
                                      </p:to>
                                    </p:set>
                                    <p:anim calcmode="discrete" valueType="clr">
                                      <p:cBhvr override="childStyle">
                                        <p:cTn id="12" dur="80"/>
                                        <p:tgtEl>
                                          <p:spTgt spid="1126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66"/>
                                        </p:tgtEl>
                                        <p:attrNameLst>
                                          <p:attrName>fillcolor</p:attrName>
                                        </p:attrNameLst>
                                      </p:cBhvr>
                                      <p:tavLst>
                                        <p:tav tm="0">
                                          <p:val>
                                            <p:clrVal>
                                              <a:schemeClr val="accent2"/>
                                            </p:clrVal>
                                          </p:val>
                                        </p:tav>
                                        <p:tav tm="50000">
                                          <p:val>
                                            <p:clrVal>
                                              <a:schemeClr val="hlink"/>
                                            </p:clrVal>
                                          </p:val>
                                        </p:tav>
                                      </p:tavLst>
                                    </p:anim>
                                    <p:set>
                                      <p:cBhvr>
                                        <p:cTn id="14" dur="80"/>
                                        <p:tgtEl>
                                          <p:spTgt spid="112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247900" y="2898309"/>
            <a:ext cx="114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sz="4400" b="1">
                <a:solidFill>
                  <a:srgbClr val="0000CC"/>
                </a:solidFill>
                <a:latin typeface="Times New Roman" panose="02020603050405020304" pitchFamily="18" charset="0"/>
                <a:cs typeface="Times New Roman" panose="02020603050405020304" pitchFamily="18" charset="0"/>
              </a:rPr>
              <a:t>Bắc</a:t>
            </a:r>
          </a:p>
        </p:txBody>
      </p:sp>
      <p:sp>
        <p:nvSpPr>
          <p:cNvPr id="13315" name="Text Box 3"/>
          <p:cNvSpPr txBox="1">
            <a:spLocks noChangeArrowheads="1"/>
          </p:cNvSpPr>
          <p:nvPr/>
        </p:nvSpPr>
        <p:spPr bwMode="auto">
          <a:xfrm>
            <a:off x="191295" y="5200648"/>
            <a:ext cx="1676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sz="4400" b="1">
                <a:solidFill>
                  <a:srgbClr val="FF0000"/>
                </a:solidFill>
                <a:latin typeface="Times New Roman" panose="02020603050405020304" pitchFamily="18" charset="0"/>
                <a:cs typeface="Times New Roman" panose="02020603050405020304" pitchFamily="18" charset="0"/>
              </a:rPr>
              <a:t>Tây Nam</a:t>
            </a:r>
            <a:r>
              <a:rPr lang="en-US" sz="4400">
                <a:solidFill>
                  <a:srgbClr val="FF0000"/>
                </a:solidFill>
                <a:latin typeface="Times New Roman" panose="02020603050405020304" pitchFamily="18" charset="0"/>
                <a:cs typeface="Times New Roman" panose="02020603050405020304" pitchFamily="18" charset="0"/>
              </a:rPr>
              <a:t> </a:t>
            </a:r>
          </a:p>
        </p:txBody>
      </p:sp>
      <p:sp>
        <p:nvSpPr>
          <p:cNvPr id="13316" name="Text Box 4"/>
          <p:cNvSpPr txBox="1">
            <a:spLocks noChangeArrowheads="1"/>
          </p:cNvSpPr>
          <p:nvPr/>
        </p:nvSpPr>
        <p:spPr bwMode="auto">
          <a:xfrm>
            <a:off x="3773489" y="5181599"/>
            <a:ext cx="22479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sz="4400" b="1">
                <a:solidFill>
                  <a:srgbClr val="FF0000"/>
                </a:solidFill>
                <a:latin typeface="Times New Roman" panose="02020603050405020304" pitchFamily="18" charset="0"/>
                <a:cs typeface="Times New Roman" panose="02020603050405020304" pitchFamily="18" charset="0"/>
              </a:rPr>
              <a:t>Đông Nam</a:t>
            </a:r>
          </a:p>
        </p:txBody>
      </p:sp>
      <p:sp>
        <p:nvSpPr>
          <p:cNvPr id="13317" name="Text Box 5"/>
          <p:cNvSpPr txBox="1">
            <a:spLocks noChangeArrowheads="1"/>
          </p:cNvSpPr>
          <p:nvPr/>
        </p:nvSpPr>
        <p:spPr bwMode="auto">
          <a:xfrm>
            <a:off x="3639344" y="2968286"/>
            <a:ext cx="2400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sz="4400" b="1">
                <a:solidFill>
                  <a:srgbClr val="FF0000"/>
                </a:solidFill>
                <a:latin typeface="Times New Roman" panose="02020603050405020304" pitchFamily="18" charset="0"/>
                <a:cs typeface="Times New Roman" panose="02020603050405020304" pitchFamily="18" charset="0"/>
              </a:rPr>
              <a:t>ĐôngBắc</a:t>
            </a:r>
          </a:p>
        </p:txBody>
      </p:sp>
      <p:sp>
        <p:nvSpPr>
          <p:cNvPr id="13318" name="Text Box 6"/>
          <p:cNvSpPr txBox="1">
            <a:spLocks noChangeArrowheads="1"/>
          </p:cNvSpPr>
          <p:nvPr/>
        </p:nvSpPr>
        <p:spPr bwMode="auto">
          <a:xfrm>
            <a:off x="381795" y="2611099"/>
            <a:ext cx="1295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sz="4400" b="1">
                <a:solidFill>
                  <a:srgbClr val="FF0000"/>
                </a:solidFill>
                <a:latin typeface="Times New Roman" panose="02020603050405020304" pitchFamily="18" charset="0"/>
                <a:cs typeface="Times New Roman" panose="02020603050405020304" pitchFamily="18" charset="0"/>
              </a:rPr>
              <a:t>Tây</a:t>
            </a:r>
            <a:r>
              <a:rPr lang="en-US" sz="4400">
                <a:solidFill>
                  <a:srgbClr val="FF0000"/>
                </a:solidFill>
                <a:latin typeface="Times New Roman" panose="02020603050405020304" pitchFamily="18" charset="0"/>
                <a:cs typeface="Times New Roman" panose="02020603050405020304" pitchFamily="18" charset="0"/>
              </a:rPr>
              <a:t> </a:t>
            </a:r>
            <a:r>
              <a:rPr lang="en-US" sz="4400" b="1">
                <a:solidFill>
                  <a:srgbClr val="FF0000"/>
                </a:solidFill>
                <a:latin typeface="Times New Roman" panose="02020603050405020304" pitchFamily="18" charset="0"/>
                <a:cs typeface="Times New Roman" panose="02020603050405020304" pitchFamily="18" charset="0"/>
              </a:rPr>
              <a:t>Bắc</a:t>
            </a:r>
          </a:p>
        </p:txBody>
      </p:sp>
      <p:sp>
        <p:nvSpPr>
          <p:cNvPr id="13319" name="Text Box 7"/>
          <p:cNvSpPr txBox="1">
            <a:spLocks noChangeArrowheads="1"/>
          </p:cNvSpPr>
          <p:nvPr/>
        </p:nvSpPr>
        <p:spPr bwMode="auto">
          <a:xfrm>
            <a:off x="3763566" y="4194421"/>
            <a:ext cx="22479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sz="4400" b="1">
                <a:solidFill>
                  <a:srgbClr val="0000CC"/>
                </a:solidFill>
                <a:latin typeface="Times New Roman" panose="02020603050405020304" pitchFamily="18" charset="0"/>
                <a:cs typeface="Times New Roman" panose="02020603050405020304" pitchFamily="18" charset="0"/>
              </a:rPr>
              <a:t>Đông</a:t>
            </a:r>
          </a:p>
        </p:txBody>
      </p:sp>
      <p:sp>
        <p:nvSpPr>
          <p:cNvPr id="13320" name="Text Box 8"/>
          <p:cNvSpPr txBox="1">
            <a:spLocks noChangeArrowheads="1"/>
          </p:cNvSpPr>
          <p:nvPr/>
        </p:nvSpPr>
        <p:spPr bwMode="auto">
          <a:xfrm>
            <a:off x="134144" y="4205285"/>
            <a:ext cx="152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sz="4400" b="1">
                <a:solidFill>
                  <a:srgbClr val="0000CC"/>
                </a:solidFill>
                <a:latin typeface="Times New Roman" panose="02020603050405020304" pitchFamily="18" charset="0"/>
                <a:cs typeface="Times New Roman" panose="02020603050405020304" pitchFamily="18" charset="0"/>
              </a:rPr>
              <a:t>Tây</a:t>
            </a:r>
            <a:endParaRPr lang="en-US" sz="4400">
              <a:solidFill>
                <a:srgbClr val="0000CC"/>
              </a:solidFill>
              <a:latin typeface="Times New Roman" panose="02020603050405020304" pitchFamily="18" charset="0"/>
              <a:cs typeface="Times New Roman" panose="02020603050405020304" pitchFamily="18" charset="0"/>
            </a:endParaRPr>
          </a:p>
        </p:txBody>
      </p:sp>
      <p:sp>
        <p:nvSpPr>
          <p:cNvPr id="13321" name="Text Box 9"/>
          <p:cNvSpPr txBox="1">
            <a:spLocks noChangeArrowheads="1"/>
          </p:cNvSpPr>
          <p:nvPr/>
        </p:nvSpPr>
        <p:spPr bwMode="auto">
          <a:xfrm>
            <a:off x="2247900" y="5915858"/>
            <a:ext cx="13914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sz="4400" b="1">
                <a:solidFill>
                  <a:srgbClr val="0000CC"/>
                </a:solidFill>
                <a:latin typeface="Times New Roman" panose="02020603050405020304" pitchFamily="18" charset="0"/>
                <a:cs typeface="Times New Roman" panose="02020603050405020304" pitchFamily="18" charset="0"/>
              </a:rPr>
              <a:t>Nam</a:t>
            </a:r>
          </a:p>
        </p:txBody>
      </p:sp>
      <p:sp>
        <p:nvSpPr>
          <p:cNvPr id="13322" name="Line 10"/>
          <p:cNvSpPr>
            <a:spLocks noChangeShapeType="1"/>
          </p:cNvSpPr>
          <p:nvPr/>
        </p:nvSpPr>
        <p:spPr bwMode="auto">
          <a:xfrm>
            <a:off x="2648744" y="3733799"/>
            <a:ext cx="0" cy="457200"/>
          </a:xfrm>
          <a:prstGeom prst="line">
            <a:avLst/>
          </a:prstGeom>
          <a:noFill/>
          <a:ln w="762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vi-VN" sz="4400">
              <a:latin typeface="Times New Roman" panose="02020603050405020304" pitchFamily="18" charset="0"/>
              <a:cs typeface="Times New Roman" panose="02020603050405020304" pitchFamily="18" charset="0"/>
            </a:endParaRPr>
          </a:p>
        </p:txBody>
      </p:sp>
      <p:sp>
        <p:nvSpPr>
          <p:cNvPr id="13323" name="Line 11"/>
          <p:cNvSpPr>
            <a:spLocks noChangeShapeType="1"/>
          </p:cNvSpPr>
          <p:nvPr/>
        </p:nvSpPr>
        <p:spPr bwMode="auto">
          <a:xfrm flipH="1">
            <a:off x="3105944" y="4724399"/>
            <a:ext cx="457200" cy="0"/>
          </a:xfrm>
          <a:prstGeom prst="line">
            <a:avLst/>
          </a:prstGeom>
          <a:noFill/>
          <a:ln w="762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vi-VN" sz="4400">
              <a:latin typeface="Times New Roman" panose="02020603050405020304" pitchFamily="18" charset="0"/>
              <a:cs typeface="Times New Roman" panose="02020603050405020304" pitchFamily="18" charset="0"/>
            </a:endParaRPr>
          </a:p>
        </p:txBody>
      </p:sp>
      <p:sp>
        <p:nvSpPr>
          <p:cNvPr id="13324" name="Line 12"/>
          <p:cNvSpPr>
            <a:spLocks noChangeShapeType="1"/>
          </p:cNvSpPr>
          <p:nvPr/>
        </p:nvSpPr>
        <p:spPr bwMode="auto">
          <a:xfrm>
            <a:off x="1658144" y="4724399"/>
            <a:ext cx="533400" cy="0"/>
          </a:xfrm>
          <a:prstGeom prst="line">
            <a:avLst/>
          </a:prstGeom>
          <a:noFill/>
          <a:ln w="762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vi-VN" sz="4400">
              <a:latin typeface="Times New Roman" panose="02020603050405020304" pitchFamily="18" charset="0"/>
              <a:cs typeface="Times New Roman" panose="02020603050405020304" pitchFamily="18" charset="0"/>
            </a:endParaRPr>
          </a:p>
        </p:txBody>
      </p:sp>
      <p:sp>
        <p:nvSpPr>
          <p:cNvPr id="13325" name="Line 13"/>
          <p:cNvSpPr>
            <a:spLocks noChangeShapeType="1"/>
          </p:cNvSpPr>
          <p:nvPr/>
        </p:nvSpPr>
        <p:spPr bwMode="auto">
          <a:xfrm flipH="1" flipV="1">
            <a:off x="2648744" y="5181599"/>
            <a:ext cx="0" cy="457200"/>
          </a:xfrm>
          <a:prstGeom prst="line">
            <a:avLst/>
          </a:prstGeom>
          <a:noFill/>
          <a:ln w="762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vi-VN" sz="4400">
              <a:latin typeface="Times New Roman" panose="02020603050405020304" pitchFamily="18" charset="0"/>
              <a:cs typeface="Times New Roman" panose="02020603050405020304" pitchFamily="18" charset="0"/>
            </a:endParaRPr>
          </a:p>
        </p:txBody>
      </p:sp>
      <p:sp>
        <p:nvSpPr>
          <p:cNvPr id="13326" name="Line 14"/>
          <p:cNvSpPr>
            <a:spLocks noChangeShapeType="1"/>
          </p:cNvSpPr>
          <p:nvPr/>
        </p:nvSpPr>
        <p:spPr bwMode="auto">
          <a:xfrm flipH="1" flipV="1">
            <a:off x="3029744" y="5181599"/>
            <a:ext cx="4572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4400">
              <a:latin typeface="Times New Roman" panose="02020603050405020304" pitchFamily="18" charset="0"/>
              <a:cs typeface="Times New Roman" panose="02020603050405020304" pitchFamily="18" charset="0"/>
            </a:endParaRPr>
          </a:p>
        </p:txBody>
      </p:sp>
      <p:sp>
        <p:nvSpPr>
          <p:cNvPr id="13327" name="Line 15"/>
          <p:cNvSpPr>
            <a:spLocks noChangeShapeType="1"/>
          </p:cNvSpPr>
          <p:nvPr/>
        </p:nvSpPr>
        <p:spPr bwMode="auto">
          <a:xfrm flipV="1">
            <a:off x="1810544" y="5257799"/>
            <a:ext cx="5334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4400">
              <a:latin typeface="Times New Roman" panose="02020603050405020304" pitchFamily="18" charset="0"/>
              <a:cs typeface="Times New Roman" panose="02020603050405020304" pitchFamily="18" charset="0"/>
            </a:endParaRPr>
          </a:p>
        </p:txBody>
      </p:sp>
      <p:sp>
        <p:nvSpPr>
          <p:cNvPr id="13328" name="Line 16"/>
          <p:cNvSpPr>
            <a:spLocks noChangeShapeType="1"/>
          </p:cNvSpPr>
          <p:nvPr/>
        </p:nvSpPr>
        <p:spPr bwMode="auto">
          <a:xfrm flipH="1">
            <a:off x="3182144" y="3962399"/>
            <a:ext cx="381000" cy="304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4400">
              <a:latin typeface="Times New Roman" panose="02020603050405020304" pitchFamily="18" charset="0"/>
              <a:cs typeface="Times New Roman" panose="02020603050405020304" pitchFamily="18" charset="0"/>
            </a:endParaRPr>
          </a:p>
        </p:txBody>
      </p:sp>
      <p:sp>
        <p:nvSpPr>
          <p:cNvPr id="13329" name="Line 17"/>
          <p:cNvSpPr>
            <a:spLocks noChangeShapeType="1"/>
          </p:cNvSpPr>
          <p:nvPr/>
        </p:nvSpPr>
        <p:spPr bwMode="auto">
          <a:xfrm>
            <a:off x="1734344" y="3809999"/>
            <a:ext cx="3810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4400">
              <a:latin typeface="Times New Roman" panose="02020603050405020304" pitchFamily="18" charset="0"/>
              <a:cs typeface="Times New Roman" panose="02020603050405020304" pitchFamily="18" charset="0"/>
            </a:endParaRPr>
          </a:p>
        </p:txBody>
      </p:sp>
      <p:sp>
        <p:nvSpPr>
          <p:cNvPr id="1044" name="AutoShape 18">
            <a:hlinkClick r:id="" action="ppaction://hlinkshowjump?jump=firstslide" highlightClick="1"/>
          </p:cNvPr>
          <p:cNvSpPr>
            <a:spLocks noChangeArrowheads="1"/>
          </p:cNvSpPr>
          <p:nvPr/>
        </p:nvSpPr>
        <p:spPr bwMode="auto">
          <a:xfrm>
            <a:off x="2420144" y="4419599"/>
            <a:ext cx="457200" cy="533400"/>
          </a:xfrm>
          <a:prstGeom prst="actionButtonHome">
            <a:avLst/>
          </a:prstGeom>
          <a:gradFill rotWithShape="1">
            <a:gsLst>
              <a:gs pos="0">
                <a:srgbClr val="FF9900"/>
              </a:gs>
              <a:gs pos="50000">
                <a:srgbClr val="99FFCC"/>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vi-VN" sz="4400">
              <a:latin typeface="Times New Roman" panose="02020603050405020304" pitchFamily="18" charset="0"/>
              <a:cs typeface="Times New Roman" panose="02020603050405020304" pitchFamily="18" charset="0"/>
            </a:endParaRPr>
          </a:p>
        </p:txBody>
      </p:sp>
      <p:sp>
        <p:nvSpPr>
          <p:cNvPr id="13331" name="Rectangle 19"/>
          <p:cNvSpPr>
            <a:spLocks noGrp="1" noChangeArrowheads="1"/>
          </p:cNvSpPr>
          <p:nvPr>
            <p:ph type="title"/>
          </p:nvPr>
        </p:nvSpPr>
        <p:spPr>
          <a:xfrm>
            <a:off x="192088" y="666885"/>
            <a:ext cx="5980112" cy="1143000"/>
          </a:xfrm>
        </p:spPr>
        <p:txBody>
          <a:bodyPr/>
          <a:lstStyle/>
          <a:p>
            <a:pPr eaLnBrk="1" hangingPunct="1">
              <a:buFontTx/>
              <a:buChar char="-"/>
            </a:pPr>
            <a:r>
              <a:rPr lang="en-US" b="1" i="1">
                <a:latin typeface="Times New Roman" panose="02020603050405020304" pitchFamily="18" charset="0"/>
                <a:cs typeface="Times New Roman" panose="02020603050405020304" pitchFamily="18" charset="0"/>
              </a:rPr>
              <a:t>Chỉ trên hình  </a:t>
            </a:r>
            <a:r>
              <a:rPr lang="en-US" b="1" i="1">
                <a:solidFill>
                  <a:srgbClr val="0000CC"/>
                </a:solidFill>
                <a:latin typeface="Times New Roman" panose="02020603050405020304" pitchFamily="18" charset="0"/>
                <a:cs typeface="Times New Roman" panose="02020603050405020304" pitchFamily="18" charset="0"/>
              </a:rPr>
              <a:t>hướng gió tháng 1</a:t>
            </a:r>
            <a:r>
              <a:rPr lang="en-US" b="1" i="1">
                <a:latin typeface="Times New Roman" panose="02020603050405020304" pitchFamily="18" charset="0"/>
                <a:cs typeface="Times New Roman" panose="02020603050405020304" pitchFamily="18" charset="0"/>
              </a:rPr>
              <a:t> và </a:t>
            </a:r>
            <a:r>
              <a:rPr lang="en-US" b="1" i="1">
                <a:solidFill>
                  <a:srgbClr val="FF0000"/>
                </a:solidFill>
                <a:latin typeface="Times New Roman" panose="02020603050405020304" pitchFamily="18" charset="0"/>
                <a:cs typeface="Times New Roman" panose="02020603050405020304" pitchFamily="18" charset="0"/>
              </a:rPr>
              <a:t>hướng gió tháng 7.</a:t>
            </a:r>
          </a:p>
        </p:txBody>
      </p:sp>
      <p:graphicFrame>
        <p:nvGraphicFramePr>
          <p:cNvPr id="1026" name="Object 20"/>
          <p:cNvGraphicFramePr>
            <a:graphicFrameLocks noGrp="1" noChangeAspect="1"/>
          </p:cNvGraphicFramePr>
          <p:nvPr>
            <p:ph idx="1"/>
            <p:extLst>
              <p:ext uri="{D42A27DB-BD31-4B8C-83A1-F6EECF244321}">
                <p14:modId xmlns:p14="http://schemas.microsoft.com/office/powerpoint/2010/main" val="158943573"/>
              </p:ext>
            </p:extLst>
          </p:nvPr>
        </p:nvGraphicFramePr>
        <p:xfrm>
          <a:off x="6420644" y="380999"/>
          <a:ext cx="5294312" cy="6858000"/>
        </p:xfrm>
        <a:graphic>
          <a:graphicData uri="http://schemas.openxmlformats.org/presentationml/2006/ole">
            <mc:AlternateContent xmlns:mc="http://schemas.openxmlformats.org/markup-compatibility/2006">
              <mc:Choice xmlns:v="urn:schemas-microsoft-com:vml" Requires="v">
                <p:oleObj spid="_x0000_s1056" name="PhotoImpact" r:id="rId4" imgW="7352381" imgH="9523810" progId="PI3.Image">
                  <p:embed/>
                </p:oleObj>
              </mc:Choice>
              <mc:Fallback>
                <p:oleObj name="PhotoImpact" r:id="rId4" imgW="7352381" imgH="9523810" progId="PI3.Image">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44" y="380999"/>
                        <a:ext cx="5294312" cy="6858000"/>
                      </a:xfrm>
                      <a:prstGeom prst="rect">
                        <a:avLst/>
                      </a:prstGeom>
                      <a:noFill/>
                      <a:ln w="57150" cmpd="sng">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333" name="Picture 21" descr="Luoc do khi hau Viet Nam"/>
          <p:cNvPicPr>
            <a:picLocks noChangeAspect="1" noChangeArrowheads="1"/>
          </p:cNvPicPr>
          <p:nvPr/>
        </p:nvPicPr>
        <p:blipFill>
          <a:blip r:embed="rId6">
            <a:lum contrast="12000"/>
            <a:extLst>
              <a:ext uri="{28A0092B-C50C-407E-A947-70E740481C1C}">
                <a14:useLocalDpi xmlns:a14="http://schemas.microsoft.com/office/drawing/2010/main" val="0"/>
              </a:ext>
            </a:extLst>
          </a:blip>
          <a:srcRect t="48825" r="62926" b="29288"/>
          <a:stretch>
            <a:fillRect/>
          </a:stretch>
        </p:blipFill>
        <p:spPr bwMode="auto">
          <a:xfrm>
            <a:off x="6496844" y="3724274"/>
            <a:ext cx="1905000" cy="145732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31"/>
                                        </p:tgtEl>
                                        <p:attrNameLst>
                                          <p:attrName>style.visibility</p:attrName>
                                        </p:attrNameLst>
                                      </p:cBhvr>
                                      <p:to>
                                        <p:strVal val="visible"/>
                                      </p:to>
                                    </p:set>
                                    <p:anim calcmode="discrete" valueType="clr">
                                      <p:cBhvr override="childStyle">
                                        <p:cTn id="7" dur="80"/>
                                        <p:tgtEl>
                                          <p:spTgt spid="133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31"/>
                                        </p:tgtEl>
                                        <p:attrNameLst>
                                          <p:attrName>fillcolor</p:attrName>
                                        </p:attrNameLst>
                                      </p:cBhvr>
                                      <p:tavLst>
                                        <p:tav tm="0">
                                          <p:val>
                                            <p:clrVal>
                                              <a:schemeClr val="accent2"/>
                                            </p:clrVal>
                                          </p:val>
                                        </p:tav>
                                        <p:tav tm="50000">
                                          <p:val>
                                            <p:clrVal>
                                              <a:schemeClr val="hlink"/>
                                            </p:clrVal>
                                          </p:val>
                                        </p:tav>
                                      </p:tavLst>
                                    </p:anim>
                                    <p:set>
                                      <p:cBhvr>
                                        <p:cTn id="9" dur="80"/>
                                        <p:tgtEl>
                                          <p:spTgt spid="1333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3333"/>
                                        </p:tgtEl>
                                        <p:attrNameLst>
                                          <p:attrName>style.visibility</p:attrName>
                                        </p:attrNameLst>
                                      </p:cBhvr>
                                      <p:to>
                                        <p:strVal val="visible"/>
                                      </p:to>
                                    </p:set>
                                    <p:anim calcmode="lin" valueType="num">
                                      <p:cBhvr>
                                        <p:cTn id="14" dur="2000" fill="hold"/>
                                        <p:tgtEl>
                                          <p:spTgt spid="13333"/>
                                        </p:tgtEl>
                                        <p:attrNameLst>
                                          <p:attrName>ppt_w</p:attrName>
                                        </p:attrNameLst>
                                      </p:cBhvr>
                                      <p:tavLst>
                                        <p:tav tm="0">
                                          <p:val>
                                            <p:fltVal val="0"/>
                                          </p:val>
                                        </p:tav>
                                        <p:tav tm="100000">
                                          <p:val>
                                            <p:strVal val="#ppt_w"/>
                                          </p:val>
                                        </p:tav>
                                      </p:tavLst>
                                    </p:anim>
                                    <p:anim calcmode="lin" valueType="num">
                                      <p:cBhvr>
                                        <p:cTn id="15" dur="2000" fill="hold"/>
                                        <p:tgtEl>
                                          <p:spTgt spid="1333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13333"/>
                                        </p:tgtEl>
                                      </p:cBhvr>
                                      <p:by x="400000" y="400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3333"/>
                                        </p:tgtEl>
                                      </p:cBhvr>
                                    </p:animEffect>
                                    <p:set>
                                      <p:cBhvr>
                                        <p:cTn id="24" dur="1" fill="hold">
                                          <p:stCondLst>
                                            <p:cond delay="499"/>
                                          </p:stCondLst>
                                        </p:cTn>
                                        <p:tgtEl>
                                          <p:spTgt spid="1333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3314"/>
                                        </p:tgtEl>
                                        <p:attrNameLst>
                                          <p:attrName>style.visibility</p:attrName>
                                        </p:attrNameLst>
                                      </p:cBhvr>
                                      <p:to>
                                        <p:strVal val="visible"/>
                                      </p:to>
                                    </p:set>
                                    <p:animEffect transition="in" filter="strips(downLeft)">
                                      <p:cBhvr>
                                        <p:cTn id="29" dur="3000"/>
                                        <p:tgtEl>
                                          <p:spTgt spid="13314"/>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3322"/>
                                        </p:tgtEl>
                                        <p:attrNameLst>
                                          <p:attrName>style.visibility</p:attrName>
                                        </p:attrNameLst>
                                      </p:cBhvr>
                                      <p:to>
                                        <p:strVal val="visible"/>
                                      </p:to>
                                    </p:set>
                                    <p:animEffect transition="in" filter="strips(downLeft)">
                                      <p:cBhvr>
                                        <p:cTn id="32" dur="3000"/>
                                        <p:tgtEl>
                                          <p:spTgt spid="133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13325"/>
                                        </p:tgtEl>
                                        <p:attrNameLst>
                                          <p:attrName>style.visibility</p:attrName>
                                        </p:attrNameLst>
                                      </p:cBhvr>
                                      <p:to>
                                        <p:strVal val="visible"/>
                                      </p:to>
                                    </p:set>
                                    <p:animEffect transition="in" filter="strips(upRight)">
                                      <p:cBhvr>
                                        <p:cTn id="37" dur="3000"/>
                                        <p:tgtEl>
                                          <p:spTgt spid="13325"/>
                                        </p:tgtEl>
                                      </p:cBhvr>
                                    </p:animEffect>
                                  </p:childTnLst>
                                </p:cTn>
                              </p:par>
                              <p:par>
                                <p:cTn id="38" presetID="18" presetClass="entr" presetSubtype="3" fill="hold" grpId="0" nodeType="withEffect">
                                  <p:stCondLst>
                                    <p:cond delay="0"/>
                                  </p:stCondLst>
                                  <p:childTnLst>
                                    <p:set>
                                      <p:cBhvr>
                                        <p:cTn id="39" dur="1" fill="hold">
                                          <p:stCondLst>
                                            <p:cond delay="0"/>
                                          </p:stCondLst>
                                        </p:cTn>
                                        <p:tgtEl>
                                          <p:spTgt spid="13321"/>
                                        </p:tgtEl>
                                        <p:attrNameLst>
                                          <p:attrName>style.visibility</p:attrName>
                                        </p:attrNameLst>
                                      </p:cBhvr>
                                      <p:to>
                                        <p:strVal val="visible"/>
                                      </p:to>
                                    </p:set>
                                    <p:animEffect transition="in" filter="strips(upRight)">
                                      <p:cBhvr>
                                        <p:cTn id="40" dur="3000"/>
                                        <p:tgtEl>
                                          <p:spTgt spid="133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13324"/>
                                        </p:tgtEl>
                                        <p:attrNameLst>
                                          <p:attrName>style.visibility</p:attrName>
                                        </p:attrNameLst>
                                      </p:cBhvr>
                                      <p:to>
                                        <p:strVal val="visible"/>
                                      </p:to>
                                    </p:set>
                                    <p:animEffect transition="in" filter="strips(downRight)">
                                      <p:cBhvr>
                                        <p:cTn id="45" dur="3000"/>
                                        <p:tgtEl>
                                          <p:spTgt spid="13324"/>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13320"/>
                                        </p:tgtEl>
                                        <p:attrNameLst>
                                          <p:attrName>style.visibility</p:attrName>
                                        </p:attrNameLst>
                                      </p:cBhvr>
                                      <p:to>
                                        <p:strVal val="visible"/>
                                      </p:to>
                                    </p:set>
                                    <p:animEffect transition="in" filter="strips(downRight)">
                                      <p:cBhvr>
                                        <p:cTn id="48" dur="3000"/>
                                        <p:tgtEl>
                                          <p:spTgt spid="133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3323"/>
                                        </p:tgtEl>
                                        <p:attrNameLst>
                                          <p:attrName>style.visibility</p:attrName>
                                        </p:attrNameLst>
                                      </p:cBhvr>
                                      <p:to>
                                        <p:strVal val="visible"/>
                                      </p:to>
                                    </p:set>
                                    <p:animEffect transition="in" filter="strips(downLeft)">
                                      <p:cBhvr>
                                        <p:cTn id="53" dur="3000"/>
                                        <p:tgtEl>
                                          <p:spTgt spid="13323"/>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13319"/>
                                        </p:tgtEl>
                                        <p:attrNameLst>
                                          <p:attrName>style.visibility</p:attrName>
                                        </p:attrNameLst>
                                      </p:cBhvr>
                                      <p:to>
                                        <p:strVal val="visible"/>
                                      </p:to>
                                    </p:set>
                                    <p:animEffect transition="in" filter="strips(downLeft)">
                                      <p:cBhvr>
                                        <p:cTn id="56" dur="3000"/>
                                        <p:tgtEl>
                                          <p:spTgt spid="133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12" fill="hold" grpId="0" nodeType="clickEffect">
                                  <p:stCondLst>
                                    <p:cond delay="0"/>
                                  </p:stCondLst>
                                  <p:childTnLst>
                                    <p:set>
                                      <p:cBhvr>
                                        <p:cTn id="60" dur="1" fill="hold">
                                          <p:stCondLst>
                                            <p:cond delay="0"/>
                                          </p:stCondLst>
                                        </p:cTn>
                                        <p:tgtEl>
                                          <p:spTgt spid="13328"/>
                                        </p:tgtEl>
                                        <p:attrNameLst>
                                          <p:attrName>style.visibility</p:attrName>
                                        </p:attrNameLst>
                                      </p:cBhvr>
                                      <p:to>
                                        <p:strVal val="visible"/>
                                      </p:to>
                                    </p:set>
                                    <p:animEffect transition="in" filter="strips(downLeft)">
                                      <p:cBhvr>
                                        <p:cTn id="61" dur="3000"/>
                                        <p:tgtEl>
                                          <p:spTgt spid="13328"/>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3317"/>
                                        </p:tgtEl>
                                        <p:attrNameLst>
                                          <p:attrName>style.visibility</p:attrName>
                                        </p:attrNameLst>
                                      </p:cBhvr>
                                      <p:to>
                                        <p:strVal val="visible"/>
                                      </p:to>
                                    </p:set>
                                    <p:animEffect transition="in" filter="strips(downLeft)">
                                      <p:cBhvr>
                                        <p:cTn id="64" dur="3000"/>
                                        <p:tgtEl>
                                          <p:spTgt spid="1331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6" fill="hold" grpId="0" nodeType="clickEffect">
                                  <p:stCondLst>
                                    <p:cond delay="0"/>
                                  </p:stCondLst>
                                  <p:childTnLst>
                                    <p:set>
                                      <p:cBhvr>
                                        <p:cTn id="68" dur="1" fill="hold">
                                          <p:stCondLst>
                                            <p:cond delay="0"/>
                                          </p:stCondLst>
                                        </p:cTn>
                                        <p:tgtEl>
                                          <p:spTgt spid="13318"/>
                                        </p:tgtEl>
                                        <p:attrNameLst>
                                          <p:attrName>style.visibility</p:attrName>
                                        </p:attrNameLst>
                                      </p:cBhvr>
                                      <p:to>
                                        <p:strVal val="visible"/>
                                      </p:to>
                                    </p:set>
                                    <p:animEffect transition="in" filter="strips(downRight)">
                                      <p:cBhvr>
                                        <p:cTn id="69" dur="3000"/>
                                        <p:tgtEl>
                                          <p:spTgt spid="13318"/>
                                        </p:tgtEl>
                                      </p:cBhvr>
                                    </p:animEffect>
                                  </p:childTnLst>
                                </p:cTn>
                              </p:par>
                              <p:par>
                                <p:cTn id="70" presetID="18" presetClass="entr" presetSubtype="6" fill="hold" grpId="0" nodeType="withEffect">
                                  <p:stCondLst>
                                    <p:cond delay="0"/>
                                  </p:stCondLst>
                                  <p:childTnLst>
                                    <p:set>
                                      <p:cBhvr>
                                        <p:cTn id="71" dur="1" fill="hold">
                                          <p:stCondLst>
                                            <p:cond delay="0"/>
                                          </p:stCondLst>
                                        </p:cTn>
                                        <p:tgtEl>
                                          <p:spTgt spid="13329"/>
                                        </p:tgtEl>
                                        <p:attrNameLst>
                                          <p:attrName>style.visibility</p:attrName>
                                        </p:attrNameLst>
                                      </p:cBhvr>
                                      <p:to>
                                        <p:strVal val="visible"/>
                                      </p:to>
                                    </p:set>
                                    <p:animEffect transition="in" filter="strips(downRight)">
                                      <p:cBhvr>
                                        <p:cTn id="72" dur="3000"/>
                                        <p:tgtEl>
                                          <p:spTgt spid="1332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13327"/>
                                        </p:tgtEl>
                                        <p:attrNameLst>
                                          <p:attrName>style.visibility</p:attrName>
                                        </p:attrNameLst>
                                      </p:cBhvr>
                                      <p:to>
                                        <p:strVal val="visible"/>
                                      </p:to>
                                    </p:set>
                                    <p:animEffect transition="in" filter="strips(downRight)">
                                      <p:cBhvr>
                                        <p:cTn id="77" dur="3000"/>
                                        <p:tgtEl>
                                          <p:spTgt spid="13327"/>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13315"/>
                                        </p:tgtEl>
                                        <p:attrNameLst>
                                          <p:attrName>style.visibility</p:attrName>
                                        </p:attrNameLst>
                                      </p:cBhvr>
                                      <p:to>
                                        <p:strVal val="visible"/>
                                      </p:to>
                                    </p:set>
                                    <p:animEffect transition="in" filter="strips(downLeft)">
                                      <p:cBhvr>
                                        <p:cTn id="80" dur="500"/>
                                        <p:tgtEl>
                                          <p:spTgt spid="1331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8" presetClass="entr" presetSubtype="3" fill="hold" grpId="0" nodeType="clickEffect">
                                  <p:stCondLst>
                                    <p:cond delay="0"/>
                                  </p:stCondLst>
                                  <p:childTnLst>
                                    <p:set>
                                      <p:cBhvr>
                                        <p:cTn id="84" dur="1" fill="hold">
                                          <p:stCondLst>
                                            <p:cond delay="0"/>
                                          </p:stCondLst>
                                        </p:cTn>
                                        <p:tgtEl>
                                          <p:spTgt spid="13326"/>
                                        </p:tgtEl>
                                        <p:attrNameLst>
                                          <p:attrName>style.visibility</p:attrName>
                                        </p:attrNameLst>
                                      </p:cBhvr>
                                      <p:to>
                                        <p:strVal val="visible"/>
                                      </p:to>
                                    </p:set>
                                    <p:animEffect transition="in" filter="strips(upRight)">
                                      <p:cBhvr>
                                        <p:cTn id="85" dur="3000"/>
                                        <p:tgtEl>
                                          <p:spTgt spid="13326"/>
                                        </p:tgtEl>
                                      </p:cBhvr>
                                    </p:animEffect>
                                  </p:childTnLst>
                                </p:cTn>
                              </p:par>
                              <p:par>
                                <p:cTn id="86" presetID="18" presetClass="entr" presetSubtype="3" fill="hold" grpId="0" nodeType="withEffect">
                                  <p:stCondLst>
                                    <p:cond delay="0"/>
                                  </p:stCondLst>
                                  <p:childTnLst>
                                    <p:set>
                                      <p:cBhvr>
                                        <p:cTn id="87" dur="1" fill="hold">
                                          <p:stCondLst>
                                            <p:cond delay="0"/>
                                          </p:stCondLst>
                                        </p:cTn>
                                        <p:tgtEl>
                                          <p:spTgt spid="13316"/>
                                        </p:tgtEl>
                                        <p:attrNameLst>
                                          <p:attrName>style.visibility</p:attrName>
                                        </p:attrNameLst>
                                      </p:cBhvr>
                                      <p:to>
                                        <p:strVal val="visible"/>
                                      </p:to>
                                    </p:set>
                                    <p:animEffect transition="in" filter="strips(upRight)">
                                      <p:cBhvr>
                                        <p:cTn id="88" dur="3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13316" grpId="0"/>
      <p:bldP spid="13317" grpId="0"/>
      <p:bldP spid="13318" grpId="0"/>
      <p:bldP spid="13319" grpId="0"/>
      <p:bldP spid="13320" grpId="0"/>
      <p:bldP spid="13321" grpId="0"/>
      <p:bldP spid="13322" grpId="0" animBg="1"/>
      <p:bldP spid="13323" grpId="0" animBg="1"/>
      <p:bldP spid="13324" grpId="0" animBg="1"/>
      <p:bldP spid="13325" grpId="0" animBg="1"/>
      <p:bldP spid="13326" grpId="0" animBg="1"/>
      <p:bldP spid="13327" grpId="0" animBg="1"/>
      <p:bldP spid="13328" grpId="0" animBg="1"/>
      <p:bldP spid="13329" grpId="0" animBg="1"/>
      <p:bldP spid="1333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96888" y="1988592"/>
            <a:ext cx="4151312" cy="1143000"/>
          </a:xfrm>
        </p:spPr>
        <p:txBody>
          <a:bodyPr/>
          <a:lstStyle/>
          <a:p>
            <a:pPr eaLnBrk="1" hangingPunct="1"/>
            <a:r>
              <a:rPr lang="en-US" sz="5400" b="1" i="1" smtClean="0">
                <a:latin typeface="Times New Roman" panose="02020603050405020304" pitchFamily="18" charset="0"/>
              </a:rPr>
              <a:t>Hướng gió tháng 1</a:t>
            </a:r>
          </a:p>
        </p:txBody>
      </p:sp>
      <p:graphicFrame>
        <p:nvGraphicFramePr>
          <p:cNvPr id="2050" name="Object 3"/>
          <p:cNvGraphicFramePr>
            <a:graphicFrameLocks noGrp="1" noChangeAspect="1"/>
          </p:cNvGraphicFramePr>
          <p:nvPr>
            <p:ph idx="1"/>
            <p:extLst>
              <p:ext uri="{D42A27DB-BD31-4B8C-83A1-F6EECF244321}">
                <p14:modId xmlns:p14="http://schemas.microsoft.com/office/powerpoint/2010/main" val="384976228"/>
              </p:ext>
            </p:extLst>
          </p:nvPr>
        </p:nvGraphicFramePr>
        <p:xfrm>
          <a:off x="5221288" y="0"/>
          <a:ext cx="5294312" cy="6858000"/>
        </p:xfrm>
        <a:graphic>
          <a:graphicData uri="http://schemas.openxmlformats.org/presentationml/2006/ole">
            <mc:AlternateContent xmlns:mc="http://schemas.openxmlformats.org/markup-compatibility/2006">
              <mc:Choice xmlns:v="urn:schemas-microsoft-com:vml" Requires="v">
                <p:oleObj spid="_x0000_s2065"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288" y="0"/>
                        <a:ext cx="5294312" cy="6858000"/>
                      </a:xfrm>
                      <a:prstGeom prst="rect">
                        <a:avLst/>
                      </a:prstGeom>
                      <a:noFill/>
                      <a:ln w="57150" cmpd="sng">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4" descr="rut 1"/>
          <p:cNvPicPr>
            <a:picLocks noChangeAspect="1" noChangeArrowheads="1"/>
          </p:cNvPicPr>
          <p:nvPr/>
        </p:nvPicPr>
        <p:blipFill>
          <a:blip r:embed="rId6">
            <a:extLst>
              <a:ext uri="{28A0092B-C50C-407E-A947-70E740481C1C}">
                <a14:useLocalDpi xmlns:a14="http://schemas.microsoft.com/office/drawing/2010/main" val="0"/>
              </a:ext>
            </a:extLst>
          </a:blip>
          <a:srcRect l="14409" t="41559" r="-18311" b="34465"/>
          <a:stretch>
            <a:fillRect/>
          </a:stretch>
        </p:blipFill>
        <p:spPr bwMode="auto">
          <a:xfrm rot="13466232">
            <a:off x="6781800" y="0"/>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rut 1"/>
          <p:cNvPicPr>
            <a:picLocks noChangeAspect="1" noChangeArrowheads="1"/>
          </p:cNvPicPr>
          <p:nvPr/>
        </p:nvPicPr>
        <p:blipFill>
          <a:blip r:embed="rId6">
            <a:extLst>
              <a:ext uri="{28A0092B-C50C-407E-A947-70E740481C1C}">
                <a14:useLocalDpi xmlns:a14="http://schemas.microsoft.com/office/drawing/2010/main" val="0"/>
              </a:ext>
            </a:extLst>
          </a:blip>
          <a:srcRect l="14409" t="41559" r="-18311" b="34465"/>
          <a:stretch>
            <a:fillRect/>
          </a:stretch>
        </p:blipFill>
        <p:spPr bwMode="auto">
          <a:xfrm rot="13466232">
            <a:off x="7315200" y="228600"/>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rut 1"/>
          <p:cNvPicPr>
            <a:picLocks noChangeAspect="1" noChangeArrowheads="1"/>
          </p:cNvPicPr>
          <p:nvPr/>
        </p:nvPicPr>
        <p:blipFill>
          <a:blip r:embed="rId6">
            <a:extLst>
              <a:ext uri="{28A0092B-C50C-407E-A947-70E740481C1C}">
                <a14:useLocalDpi xmlns:a14="http://schemas.microsoft.com/office/drawing/2010/main" val="0"/>
              </a:ext>
            </a:extLst>
          </a:blip>
          <a:srcRect l="14409" t="41559" r="-18311" b="34465"/>
          <a:stretch>
            <a:fillRect/>
          </a:stretch>
        </p:blipFill>
        <p:spPr bwMode="auto">
          <a:xfrm rot="13466232">
            <a:off x="6934200" y="1828800"/>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rut 1"/>
          <p:cNvPicPr>
            <a:picLocks noChangeAspect="1" noChangeArrowheads="1"/>
          </p:cNvPicPr>
          <p:nvPr/>
        </p:nvPicPr>
        <p:blipFill>
          <a:blip r:embed="rId6">
            <a:extLst>
              <a:ext uri="{28A0092B-C50C-407E-A947-70E740481C1C}">
                <a14:useLocalDpi xmlns:a14="http://schemas.microsoft.com/office/drawing/2010/main" val="0"/>
              </a:ext>
            </a:extLst>
          </a:blip>
          <a:srcRect l="14409" t="41559" r="-18311" b="34465"/>
          <a:stretch>
            <a:fillRect/>
          </a:stretch>
        </p:blipFill>
        <p:spPr bwMode="auto">
          <a:xfrm rot="13466232">
            <a:off x="8153400" y="3276600"/>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rut 1"/>
          <p:cNvPicPr>
            <a:picLocks noChangeAspect="1" noChangeArrowheads="1"/>
          </p:cNvPicPr>
          <p:nvPr/>
        </p:nvPicPr>
        <p:blipFill>
          <a:blip r:embed="rId6">
            <a:extLst>
              <a:ext uri="{28A0092B-C50C-407E-A947-70E740481C1C}">
                <a14:useLocalDpi xmlns:a14="http://schemas.microsoft.com/office/drawing/2010/main" val="0"/>
              </a:ext>
            </a:extLst>
          </a:blip>
          <a:srcRect l="14409" t="41559" r="-18311" b="34465"/>
          <a:stretch>
            <a:fillRect/>
          </a:stretch>
        </p:blipFill>
        <p:spPr bwMode="auto">
          <a:xfrm rot="13466232">
            <a:off x="8382000" y="4267200"/>
            <a:ext cx="725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2"/>
                                        </p:tgtEl>
                                        <p:attrNameLst>
                                          <p:attrName>style.visibility</p:attrName>
                                        </p:attrNameLst>
                                      </p:cBhvr>
                                      <p:to>
                                        <p:strVal val="visible"/>
                                      </p:to>
                                    </p:set>
                                    <p:anim calcmode="discrete" valueType="clr">
                                      <p:cBhvr override="childStyle">
                                        <p:cTn id="7" dur="80"/>
                                        <p:tgtEl>
                                          <p:spTgt spid="153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2"/>
                                        </p:tgtEl>
                                        <p:attrNameLst>
                                          <p:attrName>fillcolor</p:attrName>
                                        </p:attrNameLst>
                                      </p:cBhvr>
                                      <p:tavLst>
                                        <p:tav tm="0">
                                          <p:val>
                                            <p:clrVal>
                                              <a:schemeClr val="accent2"/>
                                            </p:clrVal>
                                          </p:val>
                                        </p:tav>
                                        <p:tav tm="50000">
                                          <p:val>
                                            <p:clrVal>
                                              <a:schemeClr val="hlink"/>
                                            </p:clrVal>
                                          </p:val>
                                        </p:tav>
                                      </p:tavLst>
                                    </p:anim>
                                    <p:set>
                                      <p:cBhvr>
                                        <p:cTn id="9" dur="80"/>
                                        <p:tgtEl>
                                          <p:spTgt spid="15362"/>
                                        </p:tgtEl>
                                        <p:attrNameLst>
                                          <p:attrName>fill.type</p:attrName>
                                        </p:attrNameLst>
                                      </p:cBhvr>
                                      <p:to>
                                        <p:strVal val="solid"/>
                                      </p:to>
                                    </p:set>
                                  </p:childTnLst>
                                </p:cTn>
                              </p:par>
                              <p:par>
                                <p:cTn id="10" presetID="18" presetClass="entr" presetSubtype="12"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strips(downLeft)">
                                      <p:cBhvr>
                                        <p:cTn id="12" dur="1000"/>
                                        <p:tgtEl>
                                          <p:spTgt spid="15364"/>
                                        </p:tgtEl>
                                      </p:cBhvr>
                                    </p:animEffect>
                                  </p:childTnLst>
                                </p:cTn>
                              </p:par>
                              <p:par>
                                <p:cTn id="13" presetID="18" presetClass="entr" presetSubtype="12" fill="hold" nodeType="with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strips(downLeft)">
                                      <p:cBhvr>
                                        <p:cTn id="15" dur="1000"/>
                                        <p:tgtEl>
                                          <p:spTgt spid="15365"/>
                                        </p:tgtEl>
                                      </p:cBhvr>
                                    </p:animEffect>
                                  </p:childTnLst>
                                </p:cTn>
                              </p:par>
                              <p:par>
                                <p:cTn id="16" presetID="18" presetClass="entr" presetSubtype="12" fill="hold" nodeType="with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strips(downLeft)">
                                      <p:cBhvr>
                                        <p:cTn id="18" dur="1000"/>
                                        <p:tgtEl>
                                          <p:spTgt spid="15366"/>
                                        </p:tgtEl>
                                      </p:cBhvr>
                                    </p:animEffect>
                                  </p:childTnLst>
                                </p:cTn>
                              </p:par>
                              <p:par>
                                <p:cTn id="19" presetID="18" presetClass="entr" presetSubtype="12" fill="hold" nodeType="withEffect">
                                  <p:stCondLst>
                                    <p:cond delay="0"/>
                                  </p:stCondLst>
                                  <p:childTnLst>
                                    <p:set>
                                      <p:cBhvr>
                                        <p:cTn id="20" dur="1" fill="hold">
                                          <p:stCondLst>
                                            <p:cond delay="0"/>
                                          </p:stCondLst>
                                        </p:cTn>
                                        <p:tgtEl>
                                          <p:spTgt spid="15367"/>
                                        </p:tgtEl>
                                        <p:attrNameLst>
                                          <p:attrName>style.visibility</p:attrName>
                                        </p:attrNameLst>
                                      </p:cBhvr>
                                      <p:to>
                                        <p:strVal val="visible"/>
                                      </p:to>
                                    </p:set>
                                    <p:animEffect transition="in" filter="strips(downLeft)">
                                      <p:cBhvr>
                                        <p:cTn id="21" dur="1000"/>
                                        <p:tgtEl>
                                          <p:spTgt spid="15367"/>
                                        </p:tgtEl>
                                      </p:cBhvr>
                                    </p:animEffect>
                                  </p:childTnLst>
                                </p:cTn>
                              </p:par>
                              <p:par>
                                <p:cTn id="22" presetID="18" presetClass="entr" presetSubtype="12" fill="hold" nodeType="withEffect">
                                  <p:stCondLst>
                                    <p:cond delay="0"/>
                                  </p:stCondLst>
                                  <p:childTnLst>
                                    <p:set>
                                      <p:cBhvr>
                                        <p:cTn id="23" dur="1" fill="hold">
                                          <p:stCondLst>
                                            <p:cond delay="0"/>
                                          </p:stCondLst>
                                        </p:cTn>
                                        <p:tgtEl>
                                          <p:spTgt spid="15368"/>
                                        </p:tgtEl>
                                        <p:attrNameLst>
                                          <p:attrName>style.visibility</p:attrName>
                                        </p:attrNameLst>
                                      </p:cBhvr>
                                      <p:to>
                                        <p:strVal val="visible"/>
                                      </p:to>
                                    </p:set>
                                    <p:animEffect transition="in" filter="strips(downLeft)">
                                      <p:cBhvr>
                                        <p:cTn id="24" dur="1000"/>
                                        <p:tgtEl>
                                          <p:spTgt spid="1536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mph" presetSubtype="0" fill="hold" nodeType="clickEffect">
                                  <p:stCondLst>
                                    <p:cond delay="0"/>
                                  </p:stCondLst>
                                  <p:childTnLst>
                                    <p:animClr clrSpc="hsl" dir="cw">
                                      <p:cBhvr override="childStyle">
                                        <p:cTn id="28" dur="500" fill="hold"/>
                                        <p:tgtEl>
                                          <p:spTgt spid="15364"/>
                                        </p:tgtEl>
                                        <p:attrNameLst>
                                          <p:attrName>style.color</p:attrName>
                                        </p:attrNameLst>
                                      </p:cBhvr>
                                      <p:by>
                                        <p:hsl h="-7200000" s="0" l="0"/>
                                      </p:by>
                                    </p:animClr>
                                    <p:animClr clrSpc="hsl" dir="cw">
                                      <p:cBhvr>
                                        <p:cTn id="29" dur="500" fill="hold"/>
                                        <p:tgtEl>
                                          <p:spTgt spid="15364"/>
                                        </p:tgtEl>
                                        <p:attrNameLst>
                                          <p:attrName>fillcolor</p:attrName>
                                        </p:attrNameLst>
                                      </p:cBhvr>
                                      <p:by>
                                        <p:hsl h="-7200000" s="0" l="0"/>
                                      </p:by>
                                    </p:animClr>
                                    <p:animClr clrSpc="hsl" dir="cw">
                                      <p:cBhvr>
                                        <p:cTn id="30" dur="500" fill="hold"/>
                                        <p:tgtEl>
                                          <p:spTgt spid="15364"/>
                                        </p:tgtEl>
                                        <p:attrNameLst>
                                          <p:attrName>stroke.color</p:attrName>
                                        </p:attrNameLst>
                                      </p:cBhvr>
                                      <p:by>
                                        <p:hsl h="-7200000" s="0" l="0"/>
                                      </p:by>
                                    </p:animClr>
                                    <p:set>
                                      <p:cBhvr>
                                        <p:cTn id="31" dur="500" fill="hold"/>
                                        <p:tgtEl>
                                          <p:spTgt spid="153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533400" y="1943894"/>
            <a:ext cx="3886200" cy="1143000"/>
          </a:xfrm>
        </p:spPr>
        <p:txBody>
          <a:bodyPr/>
          <a:lstStyle/>
          <a:p>
            <a:pPr eaLnBrk="1" hangingPunct="1"/>
            <a:r>
              <a:rPr lang="en-US" sz="5400" b="1" i="1" smtClean="0">
                <a:latin typeface="Times New Roman" panose="02020603050405020304" pitchFamily="18" charset="0"/>
              </a:rPr>
              <a:t>Hướng gió tháng 7.</a:t>
            </a:r>
          </a:p>
        </p:txBody>
      </p:sp>
      <p:graphicFrame>
        <p:nvGraphicFramePr>
          <p:cNvPr id="3074" name="Object 3"/>
          <p:cNvGraphicFramePr>
            <a:graphicFrameLocks noGrp="1" noChangeAspect="1"/>
          </p:cNvGraphicFramePr>
          <p:nvPr>
            <p:ph idx="1"/>
            <p:extLst>
              <p:ext uri="{D42A27DB-BD31-4B8C-83A1-F6EECF244321}">
                <p14:modId xmlns:p14="http://schemas.microsoft.com/office/powerpoint/2010/main" val="4160868267"/>
              </p:ext>
            </p:extLst>
          </p:nvPr>
        </p:nvGraphicFramePr>
        <p:xfrm>
          <a:off x="5221288" y="0"/>
          <a:ext cx="5294312" cy="6858000"/>
        </p:xfrm>
        <a:graphic>
          <a:graphicData uri="http://schemas.openxmlformats.org/presentationml/2006/ole">
            <mc:AlternateContent xmlns:mc="http://schemas.openxmlformats.org/markup-compatibility/2006">
              <mc:Choice xmlns:v="urn:schemas-microsoft-com:vml" Requires="v">
                <p:oleObj spid="_x0000_s3095"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288" y="0"/>
                        <a:ext cx="5294312" cy="6858000"/>
                      </a:xfrm>
                      <a:prstGeom prst="rect">
                        <a:avLst/>
                      </a:prstGeom>
                      <a:noFill/>
                      <a:ln w="57150" cmpd="sng">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12" name="Picture 4"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6246814"/>
            <a:ext cx="6858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6475414"/>
            <a:ext cx="6858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59436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5800" y="54102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48006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35814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22860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12192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muiten_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7600" y="12954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muiten_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67740" flipH="1">
            <a:off x="7239000" y="1752600"/>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strips(upRight)">
                                      <p:cBhvr>
                                        <p:cTn id="7" dur="2000"/>
                                        <p:tgtEl>
                                          <p:spTgt spid="17412"/>
                                        </p:tgtEl>
                                      </p:cBhvr>
                                    </p:animEffect>
                                  </p:childTnLst>
                                </p:cTn>
                              </p:par>
                              <p:par>
                                <p:cTn id="8" presetID="18" presetClass="entr" presetSubtype="3"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strips(upRight)">
                                      <p:cBhvr>
                                        <p:cTn id="10" dur="2000"/>
                                        <p:tgtEl>
                                          <p:spTgt spid="17413"/>
                                        </p:tgtEl>
                                      </p:cBhvr>
                                    </p:animEffect>
                                  </p:childTnLst>
                                </p:cTn>
                              </p:par>
                              <p:par>
                                <p:cTn id="11" presetID="18" presetClass="entr" presetSubtype="3" fill="hold" nodeType="withEffect">
                                  <p:stCondLst>
                                    <p:cond delay="0"/>
                                  </p:stCondLst>
                                  <p:childTnLst>
                                    <p:set>
                                      <p:cBhvr>
                                        <p:cTn id="12" dur="1" fill="hold">
                                          <p:stCondLst>
                                            <p:cond delay="0"/>
                                          </p:stCondLst>
                                        </p:cTn>
                                        <p:tgtEl>
                                          <p:spTgt spid="17414"/>
                                        </p:tgtEl>
                                        <p:attrNameLst>
                                          <p:attrName>style.visibility</p:attrName>
                                        </p:attrNameLst>
                                      </p:cBhvr>
                                      <p:to>
                                        <p:strVal val="visible"/>
                                      </p:to>
                                    </p:set>
                                    <p:animEffect transition="in" filter="strips(upRight)">
                                      <p:cBhvr>
                                        <p:cTn id="13" dur="2000"/>
                                        <p:tgtEl>
                                          <p:spTgt spid="17414"/>
                                        </p:tgtEl>
                                      </p:cBhvr>
                                    </p:animEffect>
                                  </p:childTnLst>
                                </p:cTn>
                              </p:par>
                              <p:par>
                                <p:cTn id="14" presetID="18" presetClass="entr" presetSubtype="3" fill="hold"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strips(upRight)">
                                      <p:cBhvr>
                                        <p:cTn id="16" dur="2000"/>
                                        <p:tgtEl>
                                          <p:spTgt spid="17415"/>
                                        </p:tgtEl>
                                      </p:cBhvr>
                                    </p:animEffect>
                                  </p:childTnLst>
                                </p:cTn>
                              </p:par>
                              <p:par>
                                <p:cTn id="17" presetID="18" presetClass="entr" presetSubtype="3" fill="hold" nodeType="withEffect">
                                  <p:stCondLst>
                                    <p:cond delay="0"/>
                                  </p:stCondLst>
                                  <p:childTnLst>
                                    <p:set>
                                      <p:cBhvr>
                                        <p:cTn id="18" dur="1" fill="hold">
                                          <p:stCondLst>
                                            <p:cond delay="0"/>
                                          </p:stCondLst>
                                        </p:cTn>
                                        <p:tgtEl>
                                          <p:spTgt spid="17416"/>
                                        </p:tgtEl>
                                        <p:attrNameLst>
                                          <p:attrName>style.visibility</p:attrName>
                                        </p:attrNameLst>
                                      </p:cBhvr>
                                      <p:to>
                                        <p:strVal val="visible"/>
                                      </p:to>
                                    </p:set>
                                    <p:animEffect transition="in" filter="strips(upRight)">
                                      <p:cBhvr>
                                        <p:cTn id="19" dur="2000"/>
                                        <p:tgtEl>
                                          <p:spTgt spid="17416"/>
                                        </p:tgtEl>
                                      </p:cBhvr>
                                    </p:animEffect>
                                  </p:childTnLst>
                                </p:cTn>
                              </p:par>
                              <p:par>
                                <p:cTn id="20" presetID="18" presetClass="entr" presetSubtype="3" fill="hold" nodeType="withEffect">
                                  <p:stCondLst>
                                    <p:cond delay="0"/>
                                  </p:stCondLst>
                                  <p:childTnLst>
                                    <p:set>
                                      <p:cBhvr>
                                        <p:cTn id="21" dur="1" fill="hold">
                                          <p:stCondLst>
                                            <p:cond delay="0"/>
                                          </p:stCondLst>
                                        </p:cTn>
                                        <p:tgtEl>
                                          <p:spTgt spid="17417"/>
                                        </p:tgtEl>
                                        <p:attrNameLst>
                                          <p:attrName>style.visibility</p:attrName>
                                        </p:attrNameLst>
                                      </p:cBhvr>
                                      <p:to>
                                        <p:strVal val="visible"/>
                                      </p:to>
                                    </p:set>
                                    <p:animEffect transition="in" filter="strips(upRight)">
                                      <p:cBhvr>
                                        <p:cTn id="22" dur="2000"/>
                                        <p:tgtEl>
                                          <p:spTgt spid="17417"/>
                                        </p:tgtEl>
                                      </p:cBhvr>
                                    </p:animEffect>
                                  </p:childTnLst>
                                </p:cTn>
                              </p:par>
                              <p:par>
                                <p:cTn id="23" presetID="18" presetClass="entr" presetSubtype="3" fill="hold" nodeType="withEffect">
                                  <p:stCondLst>
                                    <p:cond delay="0"/>
                                  </p:stCondLst>
                                  <p:childTnLst>
                                    <p:set>
                                      <p:cBhvr>
                                        <p:cTn id="24" dur="1" fill="hold">
                                          <p:stCondLst>
                                            <p:cond delay="0"/>
                                          </p:stCondLst>
                                        </p:cTn>
                                        <p:tgtEl>
                                          <p:spTgt spid="17418"/>
                                        </p:tgtEl>
                                        <p:attrNameLst>
                                          <p:attrName>style.visibility</p:attrName>
                                        </p:attrNameLst>
                                      </p:cBhvr>
                                      <p:to>
                                        <p:strVal val="visible"/>
                                      </p:to>
                                    </p:set>
                                    <p:animEffect transition="in" filter="strips(upRight)">
                                      <p:cBhvr>
                                        <p:cTn id="25" dur="2000"/>
                                        <p:tgtEl>
                                          <p:spTgt spid="17418"/>
                                        </p:tgtEl>
                                      </p:cBhvr>
                                    </p:animEffect>
                                  </p:childTnLst>
                                </p:cTn>
                              </p:par>
                              <p:par>
                                <p:cTn id="26" presetID="18" presetClass="entr" presetSubtype="3" fill="hold" nodeType="withEffect">
                                  <p:stCondLst>
                                    <p:cond delay="0"/>
                                  </p:stCondLst>
                                  <p:childTnLst>
                                    <p:set>
                                      <p:cBhvr>
                                        <p:cTn id="27" dur="1" fill="hold">
                                          <p:stCondLst>
                                            <p:cond delay="0"/>
                                          </p:stCondLst>
                                        </p:cTn>
                                        <p:tgtEl>
                                          <p:spTgt spid="17419"/>
                                        </p:tgtEl>
                                        <p:attrNameLst>
                                          <p:attrName>style.visibility</p:attrName>
                                        </p:attrNameLst>
                                      </p:cBhvr>
                                      <p:to>
                                        <p:strVal val="visible"/>
                                      </p:to>
                                    </p:set>
                                    <p:animEffect transition="in" filter="strips(upRight)">
                                      <p:cBhvr>
                                        <p:cTn id="28" dur="2000"/>
                                        <p:tgtEl>
                                          <p:spTgt spid="17419"/>
                                        </p:tgtEl>
                                      </p:cBhvr>
                                    </p:animEffect>
                                  </p:childTnLst>
                                </p:cTn>
                              </p:par>
                              <p:par>
                                <p:cTn id="29" presetID="18" presetClass="entr" presetSubtype="12" fill="hold" nodeType="withEffect">
                                  <p:stCondLst>
                                    <p:cond delay="0"/>
                                  </p:stCondLst>
                                  <p:childTnLst>
                                    <p:set>
                                      <p:cBhvr>
                                        <p:cTn id="30" dur="1" fill="hold">
                                          <p:stCondLst>
                                            <p:cond delay="0"/>
                                          </p:stCondLst>
                                        </p:cTn>
                                        <p:tgtEl>
                                          <p:spTgt spid="17420"/>
                                        </p:tgtEl>
                                        <p:attrNameLst>
                                          <p:attrName>style.visibility</p:attrName>
                                        </p:attrNameLst>
                                      </p:cBhvr>
                                      <p:to>
                                        <p:strVal val="visible"/>
                                      </p:to>
                                    </p:set>
                                    <p:animEffect transition="in" filter="strips(downLeft)">
                                      <p:cBhvr>
                                        <p:cTn id="31" dur="2000"/>
                                        <p:tgtEl>
                                          <p:spTgt spid="17420"/>
                                        </p:tgtEl>
                                      </p:cBhvr>
                                    </p:animEffect>
                                  </p:childTnLst>
                                </p:cTn>
                              </p:par>
                              <p:par>
                                <p:cTn id="32" presetID="18" presetClass="entr" presetSubtype="12" fill="hold" nodeType="withEffect">
                                  <p:stCondLst>
                                    <p:cond delay="0"/>
                                  </p:stCondLst>
                                  <p:childTnLst>
                                    <p:set>
                                      <p:cBhvr>
                                        <p:cTn id="33" dur="1" fill="hold">
                                          <p:stCondLst>
                                            <p:cond delay="0"/>
                                          </p:stCondLst>
                                        </p:cTn>
                                        <p:tgtEl>
                                          <p:spTgt spid="17421"/>
                                        </p:tgtEl>
                                        <p:attrNameLst>
                                          <p:attrName>style.visibility</p:attrName>
                                        </p:attrNameLst>
                                      </p:cBhvr>
                                      <p:to>
                                        <p:strVal val="visible"/>
                                      </p:to>
                                    </p:set>
                                    <p:animEffect transition="in" filter="strips(downLeft)">
                                      <p:cBhvr>
                                        <p:cTn id="34"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ủ đề của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1789</Words>
  <Application>Microsoft Office PowerPoint</Application>
  <PresentationFormat>Custom</PresentationFormat>
  <Paragraphs>208</Paragraphs>
  <Slides>47</Slides>
  <Notes>37</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Default Design</vt:lpstr>
      <vt:lpstr>PhotoImpact</vt:lpstr>
      <vt:lpstr>PowerPoint Presentation</vt:lpstr>
      <vt:lpstr>PowerPoint Presentation</vt:lpstr>
      <vt:lpstr>Kiểm tra bài cũ: </vt:lpstr>
      <vt:lpstr>PowerPoint Presentation</vt:lpstr>
      <vt:lpstr>I. Mục tiêu </vt:lpstr>
      <vt:lpstr>1. Nước ta có khí hậu nhiệt đới gió mùa:</vt:lpstr>
      <vt:lpstr>Chỉ trên hình  hướng gió tháng 1 và hướng gió tháng 7.</vt:lpstr>
      <vt:lpstr>Hướng gió tháng 1</vt:lpstr>
      <vt:lpstr>Hướng gió tháng 7.</vt:lpstr>
      <vt:lpstr>Khí hậu nước ta nói chung là nóng, trừ những vùng núi cao thường mát mẻ quanh năm. - Gió và mưa ở nước ta thay đổi theo mùa. - Trong một năm có hai mùa gió chính: một mùa có gió đông bắc, còn mùa kia là gió tây nam hoặc đông nam.</vt:lpstr>
      <vt:lpstr>2. Khí hậu giữa các miền</vt:lpstr>
      <vt:lpstr>Khí hậu nước ta có sự khác biệt giữa miền Bắc và miền Nam, với ranh giới là dãy núi Bạch Mã.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Ở miền Bắc, ứng với hai mùa gió là mùa hạ và mùa đông.  Mùa hạ trời nóng và có nhiều mưa.  Mùa đông lạnh và ít mưa.  Giữa hai mùa là những thời kỳ chuyển tiếp, quen gọi là mùa xuân và mùa thu.  Mùa xuân có mưa phùn ẩm ướt; mùa thu trời se lạnh, khô hanh.</vt:lpstr>
      <vt:lpstr>Ở miền Nam khí hậu nóng quanh năm, chỉ có mùa mưa và mùa khô.  Mùa mưa thường có mưa rào.  Mùa khô hầu như không mưa, ban ngày nắng chói chang, ban đêm dịu mát hơn</vt:lpstr>
      <vt:lpstr>- Dựa vào bảng số liệu, hãy nhận xét về sự chênh lệch nhiệt độ trung bình giữa tháng 1 và tháng 7 của Hà Nội và Thành phố Hồ Chí Minh.</vt:lpstr>
      <vt:lpstr>Sự chênh lệch nhiệt độ trung bình giữa tháng 1 và tháng 7 của Hà Nội và Thành phố Hồ Chí Minh.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Ảnh hưởng của khí hậu</vt:lpstr>
      <vt:lpstr>Mưa lớn gây lũ lụt làm ảnh hưởng đến đời sống và hoạt động sản xuất của con người.</vt:lpstr>
      <vt:lpstr>Ảnh hưởng của khí hậu đối với đời sống và hoạt động sản xuất của con người ra sao? </vt:lpstr>
      <vt:lpstr>PowerPoint Presentation</vt:lpstr>
      <vt:lpstr>HẠN HÁN </vt:lpstr>
      <vt:lpstr>THIỆT HẠI DO BÃO</vt:lpstr>
      <vt:lpstr>THIỆT HẠI DO BÃO</vt:lpstr>
      <vt:lpstr>Hạn hán làm ảnh hưởng đến đời sống và hoạt động sản xuất của con người.</vt:lpstr>
      <vt:lpstr>CÂU HỎI</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KHÍ HẬU</dc:title>
  <dc:creator>User</dc:creator>
  <cp:lastModifiedBy>Administrator</cp:lastModifiedBy>
  <cp:revision>240</cp:revision>
  <dcterms:created xsi:type="dcterms:W3CDTF">2009-03-07T08:45:56Z</dcterms:created>
  <dcterms:modified xsi:type="dcterms:W3CDTF">2020-09-16T08:10:05Z</dcterms:modified>
</cp:coreProperties>
</file>